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notesMasterIdLst>
    <p:notesMasterId r:id="rId71"/>
  </p:notesMasterIdLst>
  <p:handoutMasterIdLst>
    <p:handoutMasterId r:id="rId72"/>
  </p:handoutMasterIdLst>
  <p:sldIdLst>
    <p:sldId id="257" r:id="rId2"/>
    <p:sldId id="278" r:id="rId3"/>
    <p:sldId id="400" r:id="rId4"/>
    <p:sldId id="402" r:id="rId5"/>
    <p:sldId id="403" r:id="rId6"/>
    <p:sldId id="405" r:id="rId7"/>
    <p:sldId id="399" r:id="rId8"/>
    <p:sldId id="404" r:id="rId9"/>
    <p:sldId id="409" r:id="rId10"/>
    <p:sldId id="407" r:id="rId11"/>
    <p:sldId id="410" r:id="rId12"/>
    <p:sldId id="408" r:id="rId13"/>
    <p:sldId id="433" r:id="rId14"/>
    <p:sldId id="417" r:id="rId15"/>
    <p:sldId id="435" r:id="rId16"/>
    <p:sldId id="436" r:id="rId17"/>
    <p:sldId id="437" r:id="rId18"/>
    <p:sldId id="443" r:id="rId19"/>
    <p:sldId id="439" r:id="rId20"/>
    <p:sldId id="444" r:id="rId21"/>
    <p:sldId id="440" r:id="rId22"/>
    <p:sldId id="441" r:id="rId23"/>
    <p:sldId id="442" r:id="rId24"/>
    <p:sldId id="446" r:id="rId25"/>
    <p:sldId id="309" r:id="rId26"/>
    <p:sldId id="268" r:id="rId27"/>
    <p:sldId id="342" r:id="rId28"/>
    <p:sldId id="277" r:id="rId29"/>
    <p:sldId id="343" r:id="rId30"/>
    <p:sldId id="288" r:id="rId31"/>
    <p:sldId id="281" r:id="rId32"/>
    <p:sldId id="483" r:id="rId33"/>
    <p:sldId id="282" r:id="rId34"/>
    <p:sldId id="452" r:id="rId35"/>
    <p:sldId id="448" r:id="rId36"/>
    <p:sldId id="453" r:id="rId37"/>
    <p:sldId id="295" r:id="rId38"/>
    <p:sldId id="297" r:id="rId39"/>
    <p:sldId id="289" r:id="rId40"/>
    <p:sldId id="456" r:id="rId41"/>
    <p:sldId id="305" r:id="rId42"/>
    <p:sldId id="457" r:id="rId43"/>
    <p:sldId id="321" r:id="rId44"/>
    <p:sldId id="327" r:id="rId45"/>
    <p:sldId id="458" r:id="rId46"/>
    <p:sldId id="459" r:id="rId47"/>
    <p:sldId id="460" r:id="rId48"/>
    <p:sldId id="323" r:id="rId49"/>
    <p:sldId id="464" r:id="rId50"/>
    <p:sldId id="463" r:id="rId51"/>
    <p:sldId id="462" r:id="rId52"/>
    <p:sldId id="465" r:id="rId53"/>
    <p:sldId id="466" r:id="rId54"/>
    <p:sldId id="471" r:id="rId55"/>
    <p:sldId id="467" r:id="rId56"/>
    <p:sldId id="472" r:id="rId57"/>
    <p:sldId id="469" r:id="rId58"/>
    <p:sldId id="368" r:id="rId59"/>
    <p:sldId id="369" r:id="rId60"/>
    <p:sldId id="477" r:id="rId61"/>
    <p:sldId id="478" r:id="rId62"/>
    <p:sldId id="480" r:id="rId63"/>
    <p:sldId id="479" r:id="rId64"/>
    <p:sldId id="475" r:id="rId65"/>
    <p:sldId id="476" r:id="rId66"/>
    <p:sldId id="474" r:id="rId67"/>
    <p:sldId id="481" r:id="rId68"/>
    <p:sldId id="482" r:id="rId69"/>
    <p:sldId id="354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G J" initials="MJ" lastIdx="3" clrIdx="0">
    <p:extLst>
      <p:ext uri="{19B8F6BF-5375-455C-9EA6-DF929625EA0E}">
        <p15:presenceInfo xmlns:p15="http://schemas.microsoft.com/office/powerpoint/2012/main" userId="MG 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88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 autoAdjust="0"/>
    <p:restoredTop sz="90930" autoAdjust="0"/>
  </p:normalViewPr>
  <p:slideViewPr>
    <p:cSldViewPr snapToGrid="0">
      <p:cViewPr varScale="1">
        <p:scale>
          <a:sx n="105" d="100"/>
          <a:sy n="105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2T23:55:00.921" idx="2">
    <p:pos x="6822" y="71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51492-A5F6-44A4-8803-748AA0DBB11F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0004A-D18F-49A4-943C-A068B9904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509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7F2BA-E5F2-4B3A-9257-00A87373AE90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945B0-8102-489B-9245-766BC3AD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362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571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6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8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078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84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54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4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43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25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/>
          </a:p>
        </p:txBody>
      </p:sp>
    </p:spTree>
    <p:extLst>
      <p:ext uri="{BB962C8B-B14F-4D97-AF65-F5344CB8AC3E}">
        <p14:creationId xmlns:p14="http://schemas.microsoft.com/office/powerpoint/2010/main" val="193267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4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i="0"/>
          </a:p>
        </p:txBody>
      </p:sp>
    </p:spTree>
    <p:extLst>
      <p:ext uri="{BB962C8B-B14F-4D97-AF65-F5344CB8AC3E}">
        <p14:creationId xmlns:p14="http://schemas.microsoft.com/office/powerpoint/2010/main" val="107471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2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10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3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13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11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58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62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51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9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66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78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8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17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87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63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27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96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79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1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960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89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73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78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797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53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13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21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84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55420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92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50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79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02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17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86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362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89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323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75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1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9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58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71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5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3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4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18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" y="2"/>
            <a:ext cx="12191332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9236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3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0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8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7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7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37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6">
                <a:lumMod val="5000"/>
                <a:lumOff val="95000"/>
                <a:alpha val="36000"/>
              </a:schemeClr>
            </a:gs>
            <a:gs pos="0">
              <a:schemeClr val="accent6">
                <a:lumMod val="45000"/>
                <a:lumOff val="55000"/>
              </a:schemeClr>
            </a:gs>
            <a:gs pos="0">
              <a:schemeClr val="accent6">
                <a:lumMod val="45000"/>
                <a:lumOff val="55000"/>
              </a:schemeClr>
            </a:gs>
            <a:gs pos="0">
              <a:schemeClr val="accent6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EF1-553D-46E4-B76B-24AB04B5B9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comments" Target="../comments/comment1.xml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5.png"/><Relationship Id="rId7" Type="http://schemas.openxmlformats.org/officeDocument/2006/relationships/image" Target="../media/image3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47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20.png"/><Relationship Id="rId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4ADB890-3662-4B77-A5CF-4B87F26D6AE4}"/>
              </a:ext>
            </a:extLst>
          </p:cNvPr>
          <p:cNvGrpSpPr/>
          <p:nvPr/>
        </p:nvGrpSpPr>
        <p:grpSpPr>
          <a:xfrm>
            <a:off x="5471253" y="7440057"/>
            <a:ext cx="6720747" cy="2855676"/>
            <a:chOff x="3203848" y="745987"/>
            <a:chExt cx="5040560" cy="2141757"/>
          </a:xfrm>
        </p:grpSpPr>
        <p:sp>
          <p:nvSpPr>
            <p:cNvPr id="11" name="文本框 10"/>
            <p:cNvSpPr txBox="1"/>
            <p:nvPr/>
          </p:nvSpPr>
          <p:spPr>
            <a:xfrm>
              <a:off x="3203848" y="745987"/>
              <a:ext cx="5040560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endParaRPr lang="en-US" sz="7200">
                <a:solidFill>
                  <a:srgbClr val="ADACC8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14" name="原创设计师QQ：598969553            _8"/>
            <p:cNvSpPr>
              <a:spLocks noChangeArrowheads="1"/>
            </p:cNvSpPr>
            <p:nvPr/>
          </p:nvSpPr>
          <p:spPr bwMode="auto">
            <a:xfrm>
              <a:off x="3419872" y="2572321"/>
              <a:ext cx="4608512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lvl="0" algn="ctr">
                <a:buNone/>
              </a:pPr>
              <a:endParaRPr lang="en-US" sz="2133">
                <a:solidFill>
                  <a:srgbClr val="7F7F7F"/>
                </a:solidFill>
                <a:latin typeface="Montserrat SemiBold" panose="00000700000000000000" pitchFamily="2" charset="0"/>
              </a:endParaRPr>
            </a:p>
          </p:txBody>
        </p:sp>
      </p:grpSp>
      <p:pic>
        <p:nvPicPr>
          <p:cNvPr id="12" name="Lenka-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8789" y="-1851587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7907" y="2367508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5400" b="1" smtClean="0"/>
              <a:t>스프링으로 구현한</a:t>
            </a:r>
            <a:endParaRPr lang="en-US" altLang="ko-KR" sz="5400" b="1" smtClean="0"/>
          </a:p>
          <a:p>
            <a:pPr lvl="0"/>
            <a:r>
              <a:rPr lang="ko-KR" altLang="en-US" sz="5400" b="1" smtClean="0"/>
              <a:t>쇼핑몰 웹 개발</a:t>
            </a:r>
            <a:endParaRPr lang="en-US" altLang="ko-KR" sz="5400" b="1"/>
          </a:p>
        </p:txBody>
      </p:sp>
      <p:sp>
        <p:nvSpPr>
          <p:cNvPr id="7" name="TextBox 6"/>
          <p:cNvSpPr txBox="1"/>
          <p:nvPr/>
        </p:nvSpPr>
        <p:spPr>
          <a:xfrm>
            <a:off x="8668604" y="4479454"/>
            <a:ext cx="30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진명국</a:t>
            </a:r>
            <a:endParaRPr lang="en-US" altLang="ko-KR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12" y="394696"/>
            <a:ext cx="3386048" cy="3030080"/>
          </a:xfrm>
          <a:prstGeom prst="rect">
            <a:avLst/>
          </a:prstGeom>
        </p:spPr>
      </p:pic>
      <p:sp>
        <p:nvSpPr>
          <p:cNvPr id="13" name="오각형 1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12" y="3358094"/>
            <a:ext cx="3386048" cy="29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advTm="0"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>
            <a:off x="5846659" y="5200512"/>
            <a:ext cx="2622330" cy="14509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380060" y="4933651"/>
            <a:ext cx="2499895" cy="14509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036137" y="2036575"/>
            <a:ext cx="2204479" cy="30873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484658" y="1647847"/>
            <a:ext cx="2113532" cy="32140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59986" y="2905316"/>
            <a:ext cx="1689639" cy="3007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18343" y="1536848"/>
            <a:ext cx="1858317" cy="1294668"/>
          </a:xfrm>
          <a:prstGeom prst="roundRect">
            <a:avLst>
              <a:gd name="adj" fmla="val 23534"/>
            </a:avLst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5" y="1938186"/>
            <a:ext cx="1513487" cy="7743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5769" y="158521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2">
                    <a:lumMod val="75000"/>
                  </a:schemeClr>
                </a:solidFill>
              </a:rPr>
              <a:t>TABLE</a:t>
            </a:r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92235" y="1713007"/>
            <a:ext cx="7890710" cy="4914145"/>
            <a:chOff x="661259" y="-172451"/>
            <a:chExt cx="11172768" cy="733192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246" y="1017552"/>
              <a:ext cx="2703439" cy="368131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0709" y="5723953"/>
              <a:ext cx="3073318" cy="143552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2802" y="5066780"/>
              <a:ext cx="3318991" cy="151442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259" y="2082938"/>
              <a:ext cx="2104456" cy="361769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0301" y="399962"/>
              <a:ext cx="2461470" cy="3997188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2765715" y="1734598"/>
              <a:ext cx="1280851" cy="15373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endCxn id="22" idx="1"/>
            </p:cNvCxnSpPr>
            <p:nvPr/>
          </p:nvCxnSpPr>
          <p:spPr>
            <a:xfrm>
              <a:off x="2765715" y="4525727"/>
              <a:ext cx="907087" cy="12982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22" idx="3"/>
            </p:cNvCxnSpPr>
            <p:nvPr/>
          </p:nvCxnSpPr>
          <p:spPr>
            <a:xfrm flipH="1">
              <a:off x="6991793" y="4115017"/>
              <a:ext cx="585540" cy="17089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 flipV="1">
              <a:off x="6508036" y="1651000"/>
              <a:ext cx="1073211" cy="6064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10284687" y="2915778"/>
              <a:ext cx="830353" cy="21899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56290" y="-172451"/>
              <a:ext cx="1463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accent2">
                      <a:lumMod val="75000"/>
                    </a:schemeClr>
                  </a:solidFill>
                </a:rPr>
                <a:t>Order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01445" y="450553"/>
              <a:ext cx="1463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accent2">
                      <a:lumMod val="75000"/>
                    </a:schemeClr>
                  </a:solidFill>
                </a:rPr>
                <a:t>Goods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11784" y="4547299"/>
              <a:ext cx="1463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accent2">
                      <a:lumMod val="75000"/>
                    </a:schemeClr>
                  </a:solidFill>
                </a:rPr>
                <a:t>Cart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24332" y="4872204"/>
              <a:ext cx="2060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accent2">
                      <a:lumMod val="75000"/>
                    </a:schemeClr>
                  </a:solidFill>
                </a:rPr>
                <a:t>Image of Goods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4718" y="1539436"/>
              <a:ext cx="1835094" cy="55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chemeClr val="accent2">
                      <a:lumMod val="75000"/>
                    </a:schemeClr>
                  </a:solidFill>
                </a:rPr>
                <a:t>Customer</a:t>
              </a:r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45873" y="394696"/>
            <a:ext cx="262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/>
              <a:t>ERD </a:t>
            </a:r>
            <a:r>
              <a:rPr lang="ko-KR" altLang="en-US" sz="2800" b="1" smtClean="0"/>
              <a:t>구조 </a:t>
            </a:r>
            <a:r>
              <a:rPr lang="en-US" altLang="ko-KR" sz="2800" b="1" smtClean="0"/>
              <a:t>1</a:t>
            </a:r>
            <a:endParaRPr lang="ko-KR" altLang="en-US" sz="2800" b="1"/>
          </a:p>
        </p:txBody>
      </p:sp>
      <p:sp>
        <p:nvSpPr>
          <p:cNvPr id="37" name="직사각형 36"/>
          <p:cNvSpPr/>
          <p:nvPr/>
        </p:nvSpPr>
        <p:spPr>
          <a:xfrm>
            <a:off x="333088" y="3593991"/>
            <a:ext cx="587027" cy="14785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491900" y="5608947"/>
            <a:ext cx="706700" cy="345532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757103" y="2598457"/>
            <a:ext cx="579294" cy="26192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264103" y="2924828"/>
            <a:ext cx="677713" cy="170798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34085" y="6101746"/>
            <a:ext cx="677713" cy="170798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636113" y="1094829"/>
            <a:ext cx="2971150" cy="52897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9204" y="1137110"/>
            <a:ext cx="1360756" cy="151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8976" y="2973685"/>
            <a:ext cx="247040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Entity Relationship </a:t>
            </a:r>
            <a:r>
              <a:rPr lang="en-US" altLang="ko-KR" b="1" smtClean="0"/>
              <a:t>Diagram</a:t>
            </a:r>
          </a:p>
          <a:p>
            <a:endParaRPr lang="en-US" altLang="ko-KR" b="1"/>
          </a:p>
          <a:p>
            <a:r>
              <a:rPr lang="ko-KR" altLang="en-US" sz="1600" smtClean="0"/>
              <a:t>테이블을 따로 구성하고 </a:t>
            </a:r>
            <a:r>
              <a:rPr lang="ko-KR" altLang="en-US" sz="1600" err="1" smtClean="0"/>
              <a:t>고유값인</a:t>
            </a:r>
            <a:r>
              <a:rPr lang="ko-KR" altLang="en-US" sz="1600" smtClean="0"/>
              <a:t> </a:t>
            </a:r>
            <a:r>
              <a:rPr lang="en-US" altLang="ko-KR" sz="1600" smtClean="0"/>
              <a:t>primary key</a:t>
            </a:r>
            <a:r>
              <a:rPr lang="ko-KR" altLang="en-US" sz="1600" smtClean="0"/>
              <a:t>를 사용하여 각각의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Schema</a:t>
            </a:r>
            <a:r>
              <a:rPr lang="ko-KR" altLang="en-US" sz="1600" smtClean="0"/>
              <a:t>를 연결</a:t>
            </a:r>
            <a:endParaRPr lang="en-US" altLang="ko-KR" sz="1600" smtClean="0"/>
          </a:p>
          <a:p>
            <a:endParaRPr lang="en-US" altLang="ko-KR" sz="1600" smtClean="0"/>
          </a:p>
          <a:p>
            <a:endParaRPr lang="en-US" altLang="ko-KR" sz="1600"/>
          </a:p>
          <a:p>
            <a:endParaRPr lang="ko-KR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9919458" y="2471030"/>
            <a:ext cx="13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</a:t>
            </a:r>
            <a:endParaRPr lang="ko-KR" altLang="en-US"/>
          </a:p>
        </p:txBody>
      </p:sp>
      <p:sp>
        <p:nvSpPr>
          <p:cNvPr id="52" name="오각형 51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136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7" y="1560022"/>
            <a:ext cx="8343591" cy="47017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873" y="394696"/>
            <a:ext cx="262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/>
              <a:t>ERD </a:t>
            </a:r>
            <a:r>
              <a:rPr lang="ko-KR" altLang="en-US" sz="2800" b="1" smtClean="0"/>
              <a:t>구조 </a:t>
            </a:r>
            <a:r>
              <a:rPr lang="en-US" altLang="ko-KR" sz="2800" b="1" smtClean="0"/>
              <a:t>2</a:t>
            </a:r>
            <a:endParaRPr lang="ko-KR" altLang="en-US" sz="2800" b="1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36113" y="1094829"/>
            <a:ext cx="2971150" cy="52897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204" y="1137110"/>
            <a:ext cx="1360756" cy="15142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98977" y="2973685"/>
            <a:ext cx="2308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Entity Relationship Diagram</a:t>
            </a:r>
          </a:p>
          <a:p>
            <a:endParaRPr lang="en-US" altLang="ko-KR" b="1" smtClean="0"/>
          </a:p>
          <a:p>
            <a:r>
              <a:rPr lang="en-US" altLang="ko-KR" sz="1400" smtClean="0"/>
              <a:t>-member </a:t>
            </a:r>
            <a:r>
              <a:rPr lang="ko-KR" altLang="en-US" sz="1400" smtClean="0"/>
              <a:t>스키마와</a:t>
            </a:r>
            <a:endParaRPr lang="en-US" altLang="ko-KR" sz="1400" smtClean="0"/>
          </a:p>
          <a:p>
            <a:r>
              <a:rPr lang="en-US" altLang="ko-KR" sz="1400" smtClean="0"/>
              <a:t> cart</a:t>
            </a:r>
            <a:r>
              <a:rPr lang="ko-KR" altLang="en-US" sz="1400" smtClean="0"/>
              <a:t>스키마의 </a:t>
            </a:r>
            <a:r>
              <a:rPr lang="en-US" altLang="ko-KR" sz="1400" smtClean="0"/>
              <a:t>key</a:t>
            </a:r>
            <a:r>
              <a:rPr lang="ko-KR" altLang="en-US" sz="1400" smtClean="0"/>
              <a:t>값을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</a:t>
            </a:r>
            <a:r>
              <a:rPr lang="ko-KR" altLang="en-US" sz="1400" smtClean="0"/>
              <a:t>연결하여 조회하는 기능</a:t>
            </a:r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1400" smtClean="0"/>
              <a:t>-key</a:t>
            </a:r>
            <a:r>
              <a:rPr lang="ko-KR" altLang="en-US" sz="1400" smtClean="0"/>
              <a:t>와 </a:t>
            </a:r>
            <a:r>
              <a:rPr lang="en-US" altLang="ko-KR" sz="1400" smtClean="0"/>
              <a:t>value </a:t>
            </a:r>
            <a:r>
              <a:rPr lang="ko-KR" altLang="en-US" sz="1400" smtClean="0"/>
              <a:t>값으로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query</a:t>
            </a:r>
            <a:r>
              <a:rPr lang="ko-KR" altLang="en-US" sz="1400" smtClean="0"/>
              <a:t>문을 작성해서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DB</a:t>
            </a:r>
            <a:r>
              <a:rPr lang="ko-KR" altLang="en-US" sz="1400" smtClean="0"/>
              <a:t>에 적재</a:t>
            </a:r>
            <a:endParaRPr lang="en-US" altLang="ko-KR" sz="1400" smtClean="0"/>
          </a:p>
          <a:p>
            <a:endParaRPr lang="en-US" altLang="ko-KR" sz="1400" smtClean="0"/>
          </a:p>
          <a:p>
            <a:endParaRPr lang="en-US" altLang="ko-KR" sz="1600"/>
          </a:p>
        </p:txBody>
      </p:sp>
      <p:sp>
        <p:nvSpPr>
          <p:cNvPr id="20" name="TextBox 19"/>
          <p:cNvSpPr txBox="1"/>
          <p:nvPr/>
        </p:nvSpPr>
        <p:spPr>
          <a:xfrm>
            <a:off x="9919458" y="2471030"/>
            <a:ext cx="130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</a:t>
            </a:r>
            <a:endParaRPr lang="ko-KR" altLang="en-US"/>
          </a:p>
        </p:txBody>
      </p:sp>
      <p:sp>
        <p:nvSpPr>
          <p:cNvPr id="22" name="오각형 21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18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45872" y="394696"/>
            <a:ext cx="365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err="1" smtClean="0"/>
              <a:t>BookShop</a:t>
            </a:r>
            <a:r>
              <a:rPr lang="en-US" altLang="ko-KR" sz="2800" b="1" smtClean="0"/>
              <a:t> </a:t>
            </a:r>
            <a:r>
              <a:rPr lang="ko-KR" altLang="en-US" sz="2800" b="1" smtClean="0"/>
              <a:t>설계도</a:t>
            </a:r>
            <a:endParaRPr lang="ko-KR" altLang="en-US" sz="2800" b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17" y="2067080"/>
            <a:ext cx="11267025" cy="381154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06117" y="1305108"/>
            <a:ext cx="11266930" cy="54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9382" y="1457806"/>
            <a:ext cx="1108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기능         세부기능        </a:t>
            </a:r>
            <a:r>
              <a:rPr lang="en-US" altLang="ko-KR" sz="1200" smtClean="0"/>
              <a:t>VO            mapper        @</a:t>
            </a:r>
            <a:r>
              <a:rPr lang="en-US" altLang="ko-KR" sz="1200" err="1" smtClean="0"/>
              <a:t>RequestMapping</a:t>
            </a:r>
            <a:r>
              <a:rPr lang="en-US" altLang="ko-KR" sz="1200" smtClean="0"/>
              <a:t>  </a:t>
            </a:r>
            <a:r>
              <a:rPr lang="ko-KR" altLang="en-US" sz="1200" smtClean="0"/>
              <a:t>컨트롤러 파일  컨트롤러 기능          컨트롤러 매개변수            컨트롤러 </a:t>
            </a:r>
            <a:r>
              <a:rPr lang="ko-KR" altLang="en-US" sz="1200" err="1" smtClean="0"/>
              <a:t>리턴타입</a:t>
            </a:r>
            <a:endParaRPr lang="ko-KR" altLang="en-US" sz="1200"/>
          </a:p>
        </p:txBody>
      </p:sp>
      <p:sp>
        <p:nvSpPr>
          <p:cNvPr id="19" name="오각형 18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7462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45872" y="394696"/>
            <a:ext cx="365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구성 요소</a:t>
            </a:r>
            <a:endParaRPr lang="ko-KR" altLang="en-US" sz="2800" b="1"/>
          </a:p>
        </p:txBody>
      </p:sp>
      <p:sp>
        <p:nvSpPr>
          <p:cNvPr id="23" name="TextBox 22"/>
          <p:cNvSpPr txBox="1"/>
          <p:nvPr/>
        </p:nvSpPr>
        <p:spPr>
          <a:xfrm>
            <a:off x="445872" y="1585628"/>
            <a:ext cx="383429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goods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err="1" smtClean="0"/>
              <a:t>mypage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smtClean="0"/>
              <a:t>order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45872" y="1146099"/>
            <a:ext cx="455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 smtClean="0"/>
              <a:t>Main.java</a:t>
            </a:r>
            <a:endParaRPr lang="en-US" altLang="ko-KR" sz="2400" smtClean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1" y="4209637"/>
            <a:ext cx="2007758" cy="252015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951798" y="1143778"/>
            <a:ext cx="3977277" cy="1157382"/>
            <a:chOff x="2071563" y="1154705"/>
            <a:chExt cx="3977277" cy="1157382"/>
          </a:xfrm>
        </p:grpSpPr>
        <p:sp>
          <p:nvSpPr>
            <p:cNvPr id="35" name="TextBox 34"/>
            <p:cNvSpPr txBox="1"/>
            <p:nvPr/>
          </p:nvSpPr>
          <p:spPr>
            <a:xfrm>
              <a:off x="2085880" y="1154705"/>
              <a:ext cx="396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err="1" smtClean="0"/>
                <a:t>Main.resources</a:t>
              </a:r>
              <a:endParaRPr lang="en-US" altLang="ko-KR" sz="240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71563" y="1604201"/>
              <a:ext cx="38342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 smtClean="0"/>
                <a:t>mybatis</a:t>
              </a:r>
              <a:endParaRPr lang="en-US" altLang="ko-KR" sz="200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smtClean="0"/>
                <a:t>tiles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97278" y="1143778"/>
            <a:ext cx="4590422" cy="2005370"/>
            <a:chOff x="4312725" y="1149918"/>
            <a:chExt cx="4590422" cy="2005370"/>
          </a:xfrm>
        </p:grpSpPr>
        <p:sp>
          <p:nvSpPr>
            <p:cNvPr id="37" name="TextBox 36"/>
            <p:cNvSpPr txBox="1"/>
            <p:nvPr/>
          </p:nvSpPr>
          <p:spPr>
            <a:xfrm>
              <a:off x="4345285" y="1149918"/>
              <a:ext cx="4557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err="1" smtClean="0"/>
                <a:t>Webapp.resources</a:t>
              </a:r>
              <a:endParaRPr lang="en-US" altLang="ko-KR" sz="2400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12725" y="1585628"/>
              <a:ext cx="38342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 smtClean="0"/>
                <a:t>CSS</a:t>
              </a:r>
              <a:endParaRPr lang="en-US" altLang="ko-KR" sz="200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smtClean="0"/>
                <a:t>image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 smtClean="0"/>
                <a:t>jquery</a:t>
              </a:r>
              <a:endParaRPr lang="en-US" altLang="ko-KR" sz="200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3600" smtClean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348182" y="1143778"/>
            <a:ext cx="4557862" cy="2336617"/>
            <a:chOff x="7080973" y="1159417"/>
            <a:chExt cx="4557862" cy="2336617"/>
          </a:xfrm>
        </p:grpSpPr>
        <p:sp>
          <p:nvSpPr>
            <p:cNvPr id="39" name="TextBox 38"/>
            <p:cNvSpPr txBox="1"/>
            <p:nvPr/>
          </p:nvSpPr>
          <p:spPr>
            <a:xfrm>
              <a:off x="7080973" y="1159417"/>
              <a:ext cx="4557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err="1"/>
                <a:t>w</a:t>
              </a:r>
              <a:r>
                <a:rPr lang="en-US" altLang="ko-KR" sz="2400" err="1" smtClean="0"/>
                <a:t>ebapp.WEB</a:t>
              </a:r>
              <a:r>
                <a:rPr lang="en-US" altLang="ko-KR" sz="2400" smtClean="0"/>
                <a:t>-INF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80973" y="1557042"/>
              <a:ext cx="383429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 smtClean="0"/>
                <a:t>config</a:t>
              </a:r>
              <a:endParaRPr lang="en-US" altLang="ko-KR" sz="200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 smtClean="0"/>
                <a:t>erd</a:t>
              </a:r>
              <a:endParaRPr lang="en-US" altLang="ko-KR" sz="200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smtClean="0"/>
                <a:t>lib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smtClean="0"/>
                <a:t>spring</a:t>
              </a:r>
              <a:endParaRPr lang="en-US" altLang="ko-KR" sz="20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smtClean="0"/>
                <a:t>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err="1"/>
                <a:t>w</a:t>
              </a:r>
              <a:r>
                <a:rPr lang="en-US" altLang="ko-KR" sz="2000" err="1" smtClean="0"/>
                <a:t>eb.xml</a:t>
              </a:r>
              <a:endParaRPr lang="en-US" altLang="ko-KR" sz="2000" smtClean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108769" y="5935701"/>
            <a:ext cx="455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 smtClean="0"/>
              <a:t>pom.xml</a:t>
            </a:r>
            <a:endParaRPr lang="en-US" altLang="ko-KR" sz="2400" smtClean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02" y="2672705"/>
            <a:ext cx="2286924" cy="95288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rcRect b="66109"/>
          <a:stretch/>
        </p:blipFill>
        <p:spPr>
          <a:xfrm>
            <a:off x="5818636" y="2672705"/>
            <a:ext cx="1854479" cy="97164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275074" y="4174949"/>
            <a:ext cx="2087945" cy="255484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852378" y="2672705"/>
            <a:ext cx="2280006" cy="97164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767833" y="2653947"/>
            <a:ext cx="1905282" cy="99040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48182" y="3565895"/>
            <a:ext cx="2656935" cy="2781808"/>
            <a:chOff x="9348182" y="3947983"/>
            <a:chExt cx="2656935" cy="2781808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rcRect t="34268"/>
            <a:stretch/>
          </p:blipFill>
          <p:spPr>
            <a:xfrm>
              <a:off x="9348182" y="4029781"/>
              <a:ext cx="2656935" cy="2700010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10130118" y="3947983"/>
              <a:ext cx="1872822" cy="1968723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31572" y="6454588"/>
              <a:ext cx="1305369" cy="27520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오각형 49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0666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환경</a:t>
            </a:r>
            <a:endParaRPr lang="ko-KR" altLang="en-US" sz="2800" b="1"/>
          </a:p>
        </p:txBody>
      </p:sp>
      <p:sp>
        <p:nvSpPr>
          <p:cNvPr id="13" name="직사각형 12"/>
          <p:cNvSpPr/>
          <p:nvPr/>
        </p:nvSpPr>
        <p:spPr>
          <a:xfrm>
            <a:off x="500196" y="1176371"/>
            <a:ext cx="2966904" cy="5701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50" smtClean="0"/>
              <a:t>--</a:t>
            </a:r>
            <a:r>
              <a:rPr lang="ko-KR" altLang="en-US" sz="1350" smtClean="0"/>
              <a:t>비지니스 로직</a:t>
            </a:r>
            <a:endParaRPr lang="en-US" altLang="ko-KR" sz="1350"/>
          </a:p>
          <a:p>
            <a:endParaRPr lang="en-US" altLang="ko-KR" sz="1350" smtClean="0"/>
          </a:p>
          <a:p>
            <a:r>
              <a:rPr lang="en-US" altLang="ko-KR" sz="1350" smtClean="0"/>
              <a:t>-- </a:t>
            </a:r>
            <a:r>
              <a:rPr lang="ko-KR" altLang="en-US" sz="1350" smtClean="0"/>
              <a:t>메인 페이지</a:t>
            </a:r>
            <a:endParaRPr lang="en-US" altLang="ko-KR" sz="135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화면 요소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빠른 메뉴</a:t>
            </a:r>
            <a:endParaRPr lang="en-US" altLang="ko-KR" sz="1350" smtClean="0"/>
          </a:p>
          <a:p>
            <a:endParaRPr lang="en-US" altLang="ko-KR" sz="1350"/>
          </a:p>
          <a:p>
            <a:r>
              <a:rPr lang="en-US" altLang="ko-KR" sz="1350" smtClean="0"/>
              <a:t>-- </a:t>
            </a:r>
            <a:r>
              <a:rPr lang="ko-KR" altLang="en-US" sz="1350" smtClean="0"/>
              <a:t>회원 기능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로그인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회원 가입</a:t>
            </a:r>
            <a:endParaRPr lang="en-US" altLang="ko-KR" sz="1350" smtClean="0"/>
          </a:p>
          <a:p>
            <a:endParaRPr lang="en-US" altLang="ko-KR" sz="1350"/>
          </a:p>
          <a:p>
            <a:r>
              <a:rPr lang="en-US" altLang="ko-KR" sz="1350" smtClean="0"/>
              <a:t>-- </a:t>
            </a:r>
            <a:r>
              <a:rPr lang="ko-KR" altLang="en-US" sz="1350" smtClean="0"/>
              <a:t>상품 기능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상품 검색</a:t>
            </a:r>
            <a:endParaRPr lang="en-US" altLang="ko-KR" sz="1350" smtClean="0"/>
          </a:p>
          <a:p>
            <a:endParaRPr lang="en-US" altLang="ko-KR" sz="1350"/>
          </a:p>
          <a:p>
            <a:r>
              <a:rPr lang="en-US" altLang="ko-KR" sz="1350" smtClean="0"/>
              <a:t>-- </a:t>
            </a:r>
            <a:r>
              <a:rPr lang="ko-KR" altLang="en-US" sz="1350" smtClean="0"/>
              <a:t>장바구니 기능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장바구니 상품 추가</a:t>
            </a:r>
            <a:endParaRPr lang="en-US" altLang="ko-KR" sz="135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장바구니 상품 조회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장바구니 상품 수정</a:t>
            </a:r>
            <a:endParaRPr lang="en-US" altLang="ko-KR" sz="1350"/>
          </a:p>
          <a:p>
            <a:endParaRPr lang="en-US" altLang="ko-KR" sz="1350" smtClean="0"/>
          </a:p>
          <a:p>
            <a:r>
              <a:rPr lang="en-US" altLang="ko-KR" sz="1350" smtClean="0"/>
              <a:t>-- </a:t>
            </a:r>
            <a:r>
              <a:rPr lang="ko-KR" altLang="en-US" sz="1350" smtClean="0"/>
              <a:t>주문 기능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상품 주문 조회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주문 상품 구매</a:t>
            </a:r>
            <a:r>
              <a:rPr lang="en-US" altLang="ko-KR" sz="1350" smtClean="0"/>
              <a:t>(</a:t>
            </a:r>
            <a:r>
              <a:rPr lang="en-US" altLang="ko-KR" sz="1350" err="1" smtClean="0"/>
              <a:t>payUp</a:t>
            </a:r>
            <a:endParaRPr lang="en-US" altLang="ko-KR" sz="1350" smtClean="0"/>
          </a:p>
          <a:p>
            <a:endParaRPr lang="en-US" altLang="ko-KR" sz="1350"/>
          </a:p>
          <a:p>
            <a:r>
              <a:rPr lang="en-US" altLang="ko-KR" sz="1350" smtClean="0"/>
              <a:t>-- </a:t>
            </a:r>
            <a:r>
              <a:rPr lang="ko-KR" altLang="en-US" sz="1350" err="1" smtClean="0"/>
              <a:t>마이페이지</a:t>
            </a:r>
            <a:r>
              <a:rPr lang="ko-KR" altLang="en-US" sz="1350" smtClean="0"/>
              <a:t> 기능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주문 내역 조회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회원 정보 수정</a:t>
            </a:r>
            <a:endParaRPr lang="en-US" altLang="ko-KR" sz="1350" smtClean="0"/>
          </a:p>
          <a:p>
            <a:r>
              <a:rPr lang="en-US" altLang="ko-KR" sz="1350" smtClean="0"/>
              <a:t>---- </a:t>
            </a:r>
            <a:r>
              <a:rPr lang="ko-KR" altLang="en-US" sz="1350" smtClean="0"/>
              <a:t>회원 탈퇴</a:t>
            </a:r>
            <a:endParaRPr lang="en-US" altLang="ko-KR" sz="1350"/>
          </a:p>
        </p:txBody>
      </p:sp>
      <p:grpSp>
        <p:nvGrpSpPr>
          <p:cNvPr id="15" name="그룹 14"/>
          <p:cNvGrpSpPr/>
          <p:nvPr/>
        </p:nvGrpSpPr>
        <p:grpSpPr>
          <a:xfrm>
            <a:off x="3601682" y="394696"/>
            <a:ext cx="2949981" cy="5597956"/>
            <a:chOff x="9410790" y="517225"/>
            <a:chExt cx="2783917" cy="594552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</p:grpSp>
      <p:graphicFrame>
        <p:nvGraphicFramePr>
          <p:cNvPr id="30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921502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31" name="오각형 30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6485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72" y="1055868"/>
            <a:ext cx="1752845" cy="18862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86" y="1060332"/>
            <a:ext cx="2105319" cy="257210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805" y="1055868"/>
            <a:ext cx="2124371" cy="140037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51" y="1060332"/>
            <a:ext cx="1848108" cy="25721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249" y="1055868"/>
            <a:ext cx="1914792" cy="105742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023623" y="644768"/>
            <a:ext cx="70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MVC</a:t>
            </a:r>
            <a:r>
              <a:rPr lang="en-US" altLang="ko-KR" smtClean="0"/>
              <a:t> / mybatis / container / DB.OracleSQL 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74" y="5043897"/>
            <a:ext cx="3931003" cy="46883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974" y="4242836"/>
            <a:ext cx="3277245" cy="80860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4710" y="3654270"/>
            <a:ext cx="5818739" cy="92329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2341" y="4482046"/>
            <a:ext cx="4383716" cy="98768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974" y="3639597"/>
            <a:ext cx="4346457" cy="601817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80927" y="5710626"/>
            <a:ext cx="11305199" cy="953887"/>
            <a:chOff x="380927" y="5710626"/>
            <a:chExt cx="11305199" cy="953887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3954" y="5877946"/>
              <a:ext cx="10860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/>
                <a:t>웹 페이지의 기능을 알아보기 위해 </a:t>
              </a:r>
              <a:r>
                <a:rPr lang="ko-KR" altLang="en-US" b="1" smtClean="0"/>
                <a:t>비지니스 로직</a:t>
              </a:r>
              <a:r>
                <a:rPr lang="ko-KR" altLang="en-US" smtClean="0"/>
                <a:t>의</a:t>
              </a:r>
              <a:r>
                <a:rPr lang="en-US" altLang="ko-KR" smtClean="0"/>
                <a:t> MVC</a:t>
              </a:r>
              <a:r>
                <a:rPr lang="ko-KR" altLang="en-US" smtClean="0"/>
                <a:t>패턴과 </a:t>
              </a:r>
              <a:r>
                <a:rPr lang="en-US" altLang="ko-KR" smtClean="0"/>
                <a:t>mybatis, container, DB</a:t>
              </a:r>
              <a:r>
                <a:rPr lang="ko-KR" altLang="en-US" smtClean="0"/>
                <a:t>의 연관 관계와</a:t>
              </a:r>
              <a:endParaRPr lang="en-US" altLang="ko-KR" smtClean="0"/>
            </a:p>
            <a:p>
              <a:r>
                <a:rPr lang="ko-KR" altLang="en-US" b="1" smtClean="0"/>
                <a:t>그 기능들이 어떻게 동작하는지 </a:t>
              </a:r>
              <a:r>
                <a:rPr lang="ko-KR" altLang="en-US" smtClean="0"/>
                <a:t>알아보겠습니다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50882" y="2753572"/>
            <a:ext cx="1219191" cy="87238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002992" y="2698228"/>
            <a:ext cx="899257" cy="28562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065455" y="2197241"/>
            <a:ext cx="1297196" cy="2589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898990" y="3031788"/>
            <a:ext cx="1103604" cy="2531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628557" y="1826778"/>
            <a:ext cx="1184368" cy="29327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843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40" y="1119141"/>
            <a:ext cx="8028459" cy="11865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39" y="3623172"/>
            <a:ext cx="6535062" cy="1343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6240" y="749809"/>
            <a:ext cx="33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interface </a:t>
            </a:r>
            <a:r>
              <a:rPr lang="en-US" altLang="ko-KR" err="1" smtClean="0"/>
              <a:t>MemberController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26239" y="2811742"/>
            <a:ext cx="368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@Controller(“</a:t>
            </a:r>
            <a:r>
              <a:rPr lang="en-US" altLang="ko-KR" err="1" smtClean="0"/>
              <a:t>memberController</a:t>
            </a:r>
            <a:r>
              <a:rPr lang="en-US" altLang="ko-KR" smtClean="0"/>
              <a:t>”)</a:t>
            </a:r>
          </a:p>
          <a:p>
            <a:r>
              <a:rPr lang="en-US" altLang="ko-KR" smtClean="0"/>
              <a:t>class </a:t>
            </a:r>
            <a:r>
              <a:rPr lang="en-US" altLang="ko-KR" err="1" smtClean="0"/>
              <a:t>MemberControllerImpl</a:t>
            </a: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341412" y="2361537"/>
            <a:ext cx="0" cy="46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22077" y="2367211"/>
            <a:ext cx="117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inherit</a:t>
            </a:r>
            <a:endParaRPr lang="ko-KR" altLang="en-US" sz="1400"/>
          </a:p>
        </p:txBody>
      </p:sp>
      <p:grpSp>
        <p:nvGrpSpPr>
          <p:cNvPr id="20" name="그룹 19"/>
          <p:cNvGrpSpPr/>
          <p:nvPr/>
        </p:nvGrpSpPr>
        <p:grpSpPr>
          <a:xfrm>
            <a:off x="706118" y="824194"/>
            <a:ext cx="2949981" cy="4685207"/>
            <a:chOff x="9410790" y="517225"/>
            <a:chExt cx="2783917" cy="594552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31" name="직선 화살표 연결선 30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sp>
        <p:nvSpPr>
          <p:cNvPr id="36" name="직사각형 35"/>
          <p:cNvSpPr/>
          <p:nvPr/>
        </p:nvSpPr>
        <p:spPr>
          <a:xfrm>
            <a:off x="4019866" y="1303078"/>
            <a:ext cx="2558734" cy="93235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80927" y="5710626"/>
            <a:ext cx="11639843" cy="953887"/>
            <a:chOff x="380927" y="5710626"/>
            <a:chExt cx="11639843" cy="953887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60288" y="5797162"/>
              <a:ext cx="108604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mtClean="0"/>
                <a:t>- MemberController</a:t>
              </a:r>
              <a:r>
                <a:rPr lang="ko-KR" altLang="en-US" sz="1600"/>
                <a:t>는 </a:t>
              </a:r>
              <a:r>
                <a:rPr lang="en-US" altLang="ko-KR" sz="1600"/>
                <a:t>MemberControllerImpl</a:t>
              </a:r>
              <a:r>
                <a:rPr lang="ko-KR" altLang="en-US" sz="1600"/>
                <a:t>를 상속해 </a:t>
              </a:r>
              <a:r>
                <a:rPr lang="en-US" altLang="ko-KR" sz="1600" b="1"/>
                <a:t>interface</a:t>
              </a:r>
              <a:r>
                <a:rPr lang="ko-KR" altLang="en-US" sz="1600"/>
                <a:t>를 기능을합니다</a:t>
              </a:r>
              <a:r>
                <a:rPr lang="en-US" altLang="ko-KR" sz="1600" smtClean="0"/>
                <a:t>.</a:t>
              </a:r>
            </a:p>
            <a:p>
              <a:r>
                <a:rPr lang="en-US" altLang="ko-KR" sz="1600" smtClean="0"/>
                <a:t>- </a:t>
              </a:r>
              <a:r>
                <a:rPr lang="ko-KR" altLang="en-US" sz="1600" b="1" smtClean="0"/>
                <a:t>왜 상속을 받아야 하는가 </a:t>
              </a:r>
              <a:r>
                <a:rPr lang="ko-KR" altLang="en-US" sz="1600" smtClean="0"/>
                <a:t>하는 의문이 생기는데</a:t>
              </a:r>
              <a:r>
                <a:rPr lang="en-US" altLang="ko-KR" sz="1600"/>
                <a:t> </a:t>
              </a:r>
              <a:r>
                <a:rPr lang="en-US" altLang="ko-KR" sz="1600" b="1" smtClean="0"/>
                <a:t>Open Closed Principle</a:t>
              </a:r>
              <a:r>
                <a:rPr lang="ko-KR" altLang="en-US" sz="1600" smtClean="0"/>
                <a:t>의 원칙에 의해</a:t>
              </a:r>
              <a:endParaRPr lang="en-US" altLang="ko-KR" sz="1600" smtClean="0"/>
            </a:p>
            <a:p>
              <a:r>
                <a:rPr lang="ko-KR" altLang="en-US" sz="1600" smtClean="0"/>
                <a:t>  확장에는 열려있고 수정에는 닫혀 있어야 한다는 프로그래밍의 원칙 때문입니다</a:t>
              </a:r>
              <a:endParaRPr lang="zh-CN" altLang="en-US" sz="160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8105081" y="3934285"/>
            <a:ext cx="2275287" cy="26122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각형 40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1665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51948" y="848459"/>
            <a:ext cx="7444187" cy="4487202"/>
            <a:chOff x="3963678" y="260093"/>
            <a:chExt cx="7444187" cy="448720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678" y="260093"/>
              <a:ext cx="6611273" cy="127652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6378" y="2860910"/>
              <a:ext cx="3867690" cy="76210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678" y="1764210"/>
              <a:ext cx="4544059" cy="895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6712" y="3708925"/>
              <a:ext cx="2457793" cy="103837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9722" y="3226400"/>
              <a:ext cx="4528143" cy="60236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06118" y="824194"/>
            <a:ext cx="2949981" cy="4685207"/>
            <a:chOff x="9410790" y="517225"/>
            <a:chExt cx="2783917" cy="594552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grpSp>
        <p:nvGrpSpPr>
          <p:cNvPr id="36" name="그룹 35"/>
          <p:cNvGrpSpPr/>
          <p:nvPr/>
        </p:nvGrpSpPr>
        <p:grpSpPr>
          <a:xfrm>
            <a:off x="445872" y="5760898"/>
            <a:ext cx="5824914" cy="927527"/>
            <a:chOff x="380927" y="5710626"/>
            <a:chExt cx="11305199" cy="95388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709" y="5800165"/>
              <a:ext cx="10860481" cy="759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/>
                <a:t>@Component</a:t>
              </a:r>
              <a:r>
                <a:rPr lang="ko-KR" altLang="en-US" sz="1400" smtClean="0"/>
                <a:t>는</a:t>
              </a:r>
              <a:endParaRPr lang="en-US" altLang="ko-KR" sz="1400" smtClean="0"/>
            </a:p>
            <a:p>
              <a:r>
                <a:rPr lang="en-US" altLang="ko-KR" sz="1400" smtClean="0"/>
                <a:t>@Controller, @Service, @Repository </a:t>
              </a:r>
              <a:r>
                <a:rPr lang="ko-KR" altLang="en-US" sz="1400" smtClean="0"/>
                <a:t>어노테이션의 구체화 된 형태로 </a:t>
              </a:r>
              <a:r>
                <a:rPr lang="ko-KR" altLang="en-US" sz="1400" b="1" smtClean="0"/>
                <a:t>세분화 된 어노테이션들은 가독성</a:t>
              </a:r>
              <a:r>
                <a:rPr lang="ko-KR" altLang="en-US" sz="1400" smtClean="0"/>
                <a:t>을 높여줍니다</a:t>
              </a:r>
              <a:r>
                <a:rPr lang="en-US" altLang="ko-KR" sz="1400" smtClean="0"/>
                <a:t>.</a:t>
              </a:r>
              <a:endParaRPr lang="zh-CN" altLang="en-US" sz="140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3628146" y="848228"/>
            <a:ext cx="2544629" cy="2972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664511" y="2308103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02748" y="3400735"/>
            <a:ext cx="2075889" cy="261347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389156" y="4690137"/>
            <a:ext cx="4706979" cy="1998288"/>
            <a:chOff x="380927" y="5710626"/>
            <a:chExt cx="11305199" cy="953887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0103" y="5752862"/>
              <a:ext cx="10860483" cy="86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/>
                <a:t>@Controller</a:t>
              </a:r>
              <a:r>
                <a:rPr lang="ko-KR" altLang="en-US" sz="1400" smtClean="0"/>
                <a:t>는 </a:t>
              </a:r>
              <a:r>
                <a:rPr lang="ko-KR" altLang="en-US" sz="1400" b="1" smtClean="0"/>
                <a:t>중간 제어자 역할</a:t>
              </a:r>
              <a:r>
                <a:rPr lang="ko-KR" altLang="en-US" sz="1400" smtClean="0"/>
                <a:t>을 수행하며 사용자의 요청을 처리 한 후 지정된 </a:t>
              </a:r>
              <a:r>
                <a:rPr lang="en-US" altLang="ko-KR" sz="1400" smtClean="0"/>
                <a:t>View</a:t>
              </a:r>
              <a:r>
                <a:rPr lang="ko-KR" altLang="en-US" sz="1400" smtClean="0"/>
                <a:t>를 반환합니다</a:t>
              </a:r>
              <a:r>
                <a:rPr lang="en-US" altLang="ko-KR" sz="1400" smtClean="0"/>
                <a:t>.</a:t>
              </a:r>
            </a:p>
            <a:p>
              <a:endParaRPr lang="en-US" altLang="ko-KR" sz="1400"/>
            </a:p>
            <a:p>
              <a:r>
                <a:rPr lang="en-US" altLang="ko-KR" sz="1400" b="1" smtClean="0"/>
                <a:t>@Service</a:t>
              </a:r>
              <a:r>
                <a:rPr lang="ko-KR" altLang="en-US" sz="1400" smtClean="0"/>
                <a:t>는 </a:t>
              </a:r>
              <a:r>
                <a:rPr lang="en-US" altLang="ko-KR" sz="1400" smtClean="0"/>
                <a:t>Repository</a:t>
              </a:r>
              <a:r>
                <a:rPr lang="ko-KR" altLang="en-US" sz="1400" smtClean="0"/>
                <a:t>와 </a:t>
              </a:r>
              <a:r>
                <a:rPr lang="en-US" altLang="ko-KR" sz="1400" smtClean="0"/>
                <a:t>Controller</a:t>
              </a:r>
              <a:r>
                <a:rPr lang="ko-KR" altLang="en-US" sz="1400" smtClean="0"/>
                <a:t>의 중간에서 </a:t>
              </a:r>
              <a:r>
                <a:rPr lang="en-US" altLang="ko-KR" sz="1400" b="1" smtClean="0"/>
                <a:t>transactional</a:t>
              </a:r>
              <a:r>
                <a:rPr lang="ko-KR" altLang="en-US" sz="1400" smtClean="0"/>
                <a:t>의 기능을 수행합니다</a:t>
              </a:r>
              <a:r>
                <a:rPr lang="en-US" altLang="ko-KR" sz="1400" smtClean="0"/>
                <a:t>. </a:t>
              </a:r>
            </a:p>
            <a:p>
              <a:endParaRPr lang="en-US" altLang="ko-KR" sz="1400"/>
            </a:p>
            <a:p>
              <a:r>
                <a:rPr lang="en-US" altLang="ko-KR" sz="1400" b="1" smtClean="0"/>
                <a:t>@Repository</a:t>
              </a:r>
              <a:r>
                <a:rPr lang="ko-KR" altLang="en-US" sz="1400" smtClean="0"/>
                <a:t>는 </a:t>
              </a:r>
              <a:r>
                <a:rPr lang="en-US" altLang="ko-KR" sz="1400" b="1" smtClean="0"/>
                <a:t>mybatis.mapper</a:t>
              </a:r>
              <a:r>
                <a:rPr lang="ko-KR" altLang="en-US" sz="1400" b="1" smtClean="0"/>
                <a:t>와 연결하여 </a:t>
              </a:r>
              <a:r>
                <a:rPr lang="en-US" altLang="ko-KR" sz="1400" b="1" smtClean="0"/>
                <a:t>CRUD</a:t>
              </a:r>
              <a:r>
                <a:rPr lang="ko-KR" altLang="en-US" sz="1400" smtClean="0"/>
                <a:t>문법을 수행합니다</a:t>
              </a:r>
              <a:r>
                <a:rPr lang="en-US" altLang="ko-KR" sz="1400" smtClean="0"/>
                <a:t>.</a:t>
              </a:r>
              <a:endParaRPr lang="zh-CN" altLang="en-US" sz="1400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869568" y="5074314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838889" y="4007865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각형 4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357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51948" y="848459"/>
            <a:ext cx="7444187" cy="4487202"/>
            <a:chOff x="3963678" y="260093"/>
            <a:chExt cx="7444187" cy="448720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678" y="260093"/>
              <a:ext cx="6611273" cy="127652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6378" y="2860910"/>
              <a:ext cx="3867690" cy="76210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678" y="1764210"/>
              <a:ext cx="4544059" cy="895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6712" y="3708925"/>
              <a:ext cx="2457793" cy="103837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9722" y="3226400"/>
              <a:ext cx="4528143" cy="60236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706118" y="824194"/>
            <a:ext cx="2949981" cy="4685207"/>
            <a:chOff x="9410790" y="517225"/>
            <a:chExt cx="2783917" cy="594552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grpSp>
        <p:nvGrpSpPr>
          <p:cNvPr id="36" name="그룹 35"/>
          <p:cNvGrpSpPr/>
          <p:nvPr/>
        </p:nvGrpSpPr>
        <p:grpSpPr>
          <a:xfrm>
            <a:off x="445872" y="5760898"/>
            <a:ext cx="10325896" cy="927527"/>
            <a:chOff x="380927" y="5710626"/>
            <a:chExt cx="11305199" cy="95388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709" y="5800165"/>
              <a:ext cx="10860482" cy="759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/>
                <a:t>@Autowired</a:t>
              </a:r>
              <a:r>
                <a:rPr lang="ko-KR" altLang="en-US" sz="1400" smtClean="0"/>
                <a:t>는</a:t>
              </a:r>
              <a:endParaRPr lang="en-US" altLang="ko-KR" sz="1400" smtClean="0"/>
            </a:p>
            <a:p>
              <a:r>
                <a:rPr lang="ko-KR" altLang="en-US" sz="1400" smtClean="0"/>
                <a:t>각 상황의 타입에 맞는 </a:t>
              </a:r>
              <a:r>
                <a:rPr lang="en-US" altLang="ko-KR" sz="1400" smtClean="0"/>
                <a:t>IoC</a:t>
              </a:r>
              <a:r>
                <a:rPr lang="ko-KR" altLang="en-US" sz="1400" smtClean="0"/>
                <a:t>컨테이너 안에 존재하는 </a:t>
              </a:r>
              <a:r>
                <a:rPr lang="en-US" altLang="ko-KR" sz="1400" smtClean="0"/>
                <a:t>bean</a:t>
              </a:r>
              <a:r>
                <a:rPr lang="ko-KR" altLang="en-US" sz="1400" smtClean="0"/>
                <a:t>을 자동으로 주입해 줍니다</a:t>
              </a:r>
              <a:r>
                <a:rPr lang="en-US" altLang="ko-KR" sz="1400" smtClean="0"/>
                <a:t>.</a:t>
              </a:r>
            </a:p>
            <a:p>
              <a:r>
                <a:rPr lang="en-US" altLang="ko-KR" sz="1400" smtClean="0"/>
                <a:t>Autowired </a:t>
              </a:r>
              <a:r>
                <a:rPr lang="ko-KR" altLang="en-US" sz="1400" smtClean="0"/>
                <a:t>어노테이션을  사용하면 객체의 의존성을 가지는 부분에 간단히 의존성 주입을 받을 수 있습니다</a:t>
              </a:r>
              <a:r>
                <a:rPr lang="en-US" altLang="ko-KR" sz="1400" smtClean="0"/>
                <a:t>.</a:t>
              </a:r>
              <a:endParaRPr lang="zh-CN" altLang="en-US" sz="140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3844527" y="1343153"/>
            <a:ext cx="2949973" cy="78183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869568" y="2806320"/>
            <a:ext cx="2303207" cy="4372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67003" y="3778106"/>
            <a:ext cx="2505081" cy="433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869568" y="5074314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838889" y="4007865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각형 3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512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19" y="1874351"/>
            <a:ext cx="7039957" cy="6719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2" y="5727780"/>
            <a:ext cx="6192114" cy="918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19" y="2856136"/>
            <a:ext cx="5220429" cy="6719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75" y="5051510"/>
            <a:ext cx="5527558" cy="656524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2768600" y="2308814"/>
            <a:ext cx="2410028" cy="65563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499371" y="2308814"/>
            <a:ext cx="1624074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9936" y="1217409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webapp / WEB-INF / web.xml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698" y="394696"/>
            <a:ext cx="1247949" cy="154326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766135" y="211253"/>
            <a:ext cx="4107547" cy="63464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013471" y="3299627"/>
            <a:ext cx="1624074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3803086" y="3299627"/>
            <a:ext cx="157954" cy="18513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054753" y="5345733"/>
            <a:ext cx="1624074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678211" y="1736631"/>
            <a:ext cx="796653" cy="20133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036"/>
          <a:stretch/>
        </p:blipFill>
        <p:spPr>
          <a:xfrm>
            <a:off x="5065365" y="3392499"/>
            <a:ext cx="2505134" cy="14886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9936" y="4408709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webapp / WEB-INF / spring / mybatis-context.xml 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443" y="1487256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ContextLoaderListener</a:t>
            </a: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09936" y="2495628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contextConfigLacation</a:t>
            </a:r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738189" y="3143594"/>
            <a:ext cx="1624074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7637" y="4736104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SqlSessionTemplate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933599" y="4620873"/>
            <a:ext cx="1618077" cy="2602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069723" y="431531"/>
            <a:ext cx="3433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 smtClean="0"/>
              <a:t>ContextLoaderListener</a:t>
            </a:r>
            <a:endParaRPr lang="en-US" altLang="ko-KR" b="1"/>
          </a:p>
          <a:p>
            <a:pPr marL="285750" indent="-285750">
              <a:buFontTx/>
              <a:buChar char="-"/>
            </a:pPr>
            <a:r>
              <a:rPr lang="en-US" altLang="ko-KR" sz="1600"/>
              <a:t>WAS </a:t>
            </a:r>
            <a:r>
              <a:rPr lang="ko-KR" altLang="en-US" sz="1600"/>
              <a:t>구동 시 </a:t>
            </a:r>
            <a:r>
              <a:rPr lang="en-US" altLang="ko-KR" sz="1600"/>
              <a:t>web.xml</a:t>
            </a:r>
            <a:r>
              <a:rPr lang="ko-KR" altLang="en-US" sz="1600" smtClean="0"/>
              <a:t>을</a:t>
            </a:r>
            <a:r>
              <a:rPr lang="en-US" altLang="ko-KR" sz="1600" smtClean="0"/>
              <a:t> </a:t>
            </a:r>
            <a:r>
              <a:rPr lang="ko-KR" altLang="en-US" sz="1600" smtClean="0"/>
              <a:t>읽어들여 </a:t>
            </a:r>
            <a:r>
              <a:rPr lang="en-US" altLang="ko-KR" sz="1600"/>
              <a:t>webApplication </a:t>
            </a:r>
            <a:r>
              <a:rPr lang="ko-KR" altLang="en-US" sz="1600"/>
              <a:t>설정을 구성</a:t>
            </a:r>
            <a:r>
              <a:rPr lang="en-US" altLang="ko-KR" sz="1600"/>
              <a:t>, </a:t>
            </a:r>
            <a:r>
              <a:rPr lang="ko-KR" altLang="en-US" sz="1600" b="1"/>
              <a:t>초기 세팅 작업을 해주는 역할</a:t>
            </a:r>
            <a:endParaRPr lang="en-US" altLang="ko-KR" sz="1600" b="1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en-US" altLang="ko-KR" sz="1600" smtClean="0"/>
              <a:t>ServletContainer </a:t>
            </a:r>
            <a:r>
              <a:rPr lang="ko-KR" altLang="en-US" sz="1600" smtClean="0"/>
              <a:t>생명주기에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맞춰서 </a:t>
            </a:r>
            <a:r>
              <a:rPr lang="en-US" altLang="ko-KR" sz="1600" smtClean="0"/>
              <a:t>spring</a:t>
            </a:r>
            <a:r>
              <a:rPr lang="ko-KR" altLang="en-US" sz="1600" smtClean="0"/>
              <a:t>의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application context</a:t>
            </a:r>
            <a:r>
              <a:rPr lang="ko-KR" altLang="en-US" sz="1600" smtClean="0"/>
              <a:t>를 </a:t>
            </a:r>
            <a:r>
              <a:rPr lang="en-US" altLang="ko-KR" sz="1600" smtClean="0"/>
              <a:t>servletAttribute</a:t>
            </a:r>
            <a:r>
              <a:rPr lang="ko-KR" altLang="en-US" sz="1600" smtClean="0"/>
              <a:t>에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등록</a:t>
            </a:r>
            <a:r>
              <a:rPr lang="en-US" altLang="ko-KR" sz="1600" smtClean="0"/>
              <a:t>, </a:t>
            </a:r>
            <a:r>
              <a:rPr lang="ko-KR" altLang="en-US" sz="1600" smtClean="0"/>
              <a:t>제거</a:t>
            </a:r>
            <a:endParaRPr lang="en-US" altLang="ko-KR" sz="1600" b="1" smtClean="0"/>
          </a:p>
        </p:txBody>
      </p:sp>
      <p:sp>
        <p:nvSpPr>
          <p:cNvPr id="46" name="TextBox 45"/>
          <p:cNvSpPr txBox="1"/>
          <p:nvPr/>
        </p:nvSpPr>
        <p:spPr>
          <a:xfrm>
            <a:off x="8069723" y="3170973"/>
            <a:ext cx="34336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/>
              <a:t>contextConfigLacation</a:t>
            </a:r>
          </a:p>
          <a:p>
            <a:pPr marL="285750" indent="-285750">
              <a:buFontTx/>
              <a:buChar char="-"/>
            </a:pPr>
            <a:r>
              <a:rPr lang="en-US" altLang="ko-KR" sz="1600" smtClean="0"/>
              <a:t>springFrameWork</a:t>
            </a:r>
            <a:r>
              <a:rPr lang="ko-KR" altLang="en-US" sz="1600"/>
              <a:t>가 동작하기 위한 </a:t>
            </a:r>
            <a:r>
              <a:rPr lang="ko-KR" altLang="en-US" sz="1600" b="1"/>
              <a:t>설정 파일의 위치</a:t>
            </a:r>
            <a:r>
              <a:rPr lang="ko-KR" altLang="en-US" sz="1600"/>
              <a:t>를 알려주는 </a:t>
            </a:r>
            <a:r>
              <a:rPr lang="ko-KR" altLang="en-US" sz="1600" smtClean="0"/>
              <a:t>파라미터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en-US" altLang="ko-KR" sz="1600" b="1"/>
              <a:t>mybatis-context.xml</a:t>
            </a:r>
            <a:r>
              <a:rPr lang="ko-KR" altLang="en-US" sz="1600" b="1" smtClean="0"/>
              <a:t>실행</a:t>
            </a:r>
            <a:endParaRPr lang="en-US" altLang="ko-KR" sz="1600" b="1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en-US" altLang="ko-KR" sz="1600"/>
              <a:t>sqlsessionFactory</a:t>
            </a:r>
            <a:r>
              <a:rPr lang="ko-KR" altLang="en-US" sz="1600"/>
              <a:t>에 접근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pPr marL="285750" indent="-285750">
              <a:buFontTx/>
              <a:buChar char="-"/>
            </a:pPr>
            <a:endParaRPr lang="en-US" altLang="ko-KR" smtClean="0"/>
          </a:p>
        </p:txBody>
      </p:sp>
      <p:sp>
        <p:nvSpPr>
          <p:cNvPr id="31" name="오각형 30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559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422069" y="1094829"/>
            <a:ext cx="2971150" cy="52897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목차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667773" y="1318095"/>
            <a:ext cx="40359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-- </a:t>
            </a:r>
            <a:r>
              <a:rPr lang="ko-KR" altLang="en-US" smtClean="0"/>
              <a:t>주요 기능 소개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---- </a:t>
            </a:r>
            <a:r>
              <a:rPr lang="ko-KR" altLang="en-US" smtClean="0"/>
              <a:t>전체적인 개발환경</a:t>
            </a:r>
            <a:endParaRPr lang="en-US" altLang="ko-KR" smtClean="0"/>
          </a:p>
          <a:p>
            <a:r>
              <a:rPr lang="en-US" altLang="ko-KR" smtClean="0"/>
              <a:t>---- </a:t>
            </a:r>
            <a:r>
              <a:rPr lang="ko-KR" altLang="en-US" smtClean="0"/>
              <a:t>개발 환경</a:t>
            </a:r>
            <a:r>
              <a:rPr lang="en-US" altLang="ko-KR" smtClean="0"/>
              <a:t>1</a:t>
            </a:r>
          </a:p>
          <a:p>
            <a:r>
              <a:rPr lang="en-US" altLang="ko-KR"/>
              <a:t>---- </a:t>
            </a:r>
            <a:r>
              <a:rPr lang="ko-KR" altLang="en-US" smtClean="0"/>
              <a:t>개발 환경</a:t>
            </a:r>
            <a:r>
              <a:rPr lang="en-US" altLang="ko-KR" smtClean="0"/>
              <a:t>2</a:t>
            </a:r>
            <a:endParaRPr lang="ko-KR" altLang="en-US"/>
          </a:p>
          <a:p>
            <a:r>
              <a:rPr lang="en-US" altLang="ko-KR"/>
              <a:t>---- </a:t>
            </a:r>
            <a:r>
              <a:rPr lang="ko-KR" altLang="en-US" smtClean="0"/>
              <a:t>개발 환경</a:t>
            </a:r>
            <a:r>
              <a:rPr lang="en-US" altLang="ko-KR" smtClean="0"/>
              <a:t>3</a:t>
            </a:r>
          </a:p>
          <a:p>
            <a:endParaRPr lang="en-US" altLang="ko-KR"/>
          </a:p>
          <a:p>
            <a:r>
              <a:rPr lang="en-US" altLang="ko-KR" smtClean="0"/>
              <a:t>---- </a:t>
            </a:r>
            <a:r>
              <a:rPr lang="ko-KR" altLang="en-US" smtClean="0"/>
              <a:t>웹 서버 동작 </a:t>
            </a:r>
            <a:r>
              <a:rPr lang="en-US" altLang="ko-KR" smtClean="0"/>
              <a:t>1</a:t>
            </a:r>
          </a:p>
          <a:p>
            <a:r>
              <a:rPr lang="en-US" altLang="ko-KR" smtClean="0"/>
              <a:t>---- </a:t>
            </a:r>
            <a:r>
              <a:rPr lang="ko-KR" altLang="en-US" smtClean="0"/>
              <a:t>웹 서버 동작 </a:t>
            </a:r>
            <a:r>
              <a:rPr lang="en-US" altLang="ko-KR" smtClean="0"/>
              <a:t>2</a:t>
            </a:r>
          </a:p>
          <a:p>
            <a:r>
              <a:rPr lang="en-US" altLang="ko-KR"/>
              <a:t>---- </a:t>
            </a:r>
            <a:r>
              <a:rPr lang="ko-KR" altLang="en-US"/>
              <a:t>웹 서버 동작 </a:t>
            </a:r>
            <a:r>
              <a:rPr lang="en-US" altLang="ko-KR" smtClean="0"/>
              <a:t>3</a:t>
            </a:r>
          </a:p>
          <a:p>
            <a:endParaRPr lang="en-US" altLang="ko-KR"/>
          </a:p>
          <a:p>
            <a:r>
              <a:rPr lang="en-US" altLang="ko-KR" smtClean="0"/>
              <a:t>---- ERD </a:t>
            </a:r>
            <a:r>
              <a:rPr lang="ko-KR" altLang="en-US" smtClean="0"/>
              <a:t>구조 </a:t>
            </a:r>
            <a:r>
              <a:rPr lang="en-US" altLang="ko-KR" smtClean="0"/>
              <a:t>1</a:t>
            </a:r>
          </a:p>
          <a:p>
            <a:r>
              <a:rPr lang="en-US" altLang="ko-KR"/>
              <a:t>---- ERD </a:t>
            </a:r>
            <a:r>
              <a:rPr lang="ko-KR" altLang="en-US"/>
              <a:t>구조 </a:t>
            </a:r>
            <a:r>
              <a:rPr lang="en-US" altLang="ko-KR" smtClean="0"/>
              <a:t>2</a:t>
            </a:r>
            <a:endParaRPr lang="en-US" altLang="ko-KR"/>
          </a:p>
          <a:p>
            <a:endParaRPr lang="en-US" altLang="ko-KR" smtClean="0"/>
          </a:p>
          <a:p>
            <a:r>
              <a:rPr lang="en-US" altLang="ko-KR" smtClean="0"/>
              <a:t>---- </a:t>
            </a:r>
            <a:r>
              <a:rPr lang="en-US" altLang="ko-KR" err="1" smtClean="0"/>
              <a:t>BookShop</a:t>
            </a:r>
            <a:r>
              <a:rPr lang="en-US" altLang="ko-KR" smtClean="0"/>
              <a:t> </a:t>
            </a:r>
            <a:r>
              <a:rPr lang="ko-KR" altLang="en-US" smtClean="0"/>
              <a:t>설계도</a:t>
            </a:r>
            <a:endParaRPr lang="en-US" altLang="ko-KR" smtClean="0"/>
          </a:p>
          <a:p>
            <a:r>
              <a:rPr lang="en-US" altLang="ko-KR" smtClean="0"/>
              <a:t>---- </a:t>
            </a:r>
            <a:r>
              <a:rPr lang="ko-KR" altLang="en-US" smtClean="0"/>
              <a:t>구성 요소</a:t>
            </a:r>
            <a:endParaRPr lang="en-US" altLang="ko-KR"/>
          </a:p>
          <a:p>
            <a:endParaRPr lang="en-US" altLang="ko-KR" smtClean="0"/>
          </a:p>
          <a:p>
            <a:endParaRPr lang="en-US" altLang="ko-KR"/>
          </a:p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66720" y="1026350"/>
            <a:ext cx="6433144" cy="5384996"/>
            <a:chOff x="3866720" y="1026350"/>
            <a:chExt cx="6433144" cy="538499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866720" y="1026350"/>
              <a:ext cx="5982673" cy="52897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390911" y="1318095"/>
              <a:ext cx="5908953" cy="5093251"/>
              <a:chOff x="4357510" y="1148582"/>
              <a:chExt cx="5908953" cy="5093251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4357510" y="1163520"/>
                <a:ext cx="2966904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mtClean="0"/>
                  <a:t>--</a:t>
                </a:r>
                <a:r>
                  <a:rPr lang="ko-KR" altLang="en-US" smtClean="0"/>
                  <a:t>비지니스 로직</a:t>
                </a:r>
                <a:endParaRPr lang="en-US" altLang="ko-KR" smtClean="0"/>
              </a:p>
              <a:p>
                <a:endParaRPr lang="en-US" altLang="ko-KR"/>
              </a:p>
              <a:p>
                <a:r>
                  <a:rPr lang="en-US" altLang="ko-KR" smtClean="0"/>
                  <a:t>-- </a:t>
                </a:r>
                <a:r>
                  <a:rPr lang="ko-KR" altLang="en-US" smtClean="0"/>
                  <a:t>메인 페이지</a:t>
                </a:r>
                <a:endParaRPr lang="en-US" altLang="ko-KR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화면 요소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빠른 메뉴</a:t>
                </a:r>
                <a:endParaRPr lang="en-US" altLang="ko-KR" smtClean="0"/>
              </a:p>
              <a:p>
                <a:endParaRPr lang="en-US" altLang="ko-KR"/>
              </a:p>
              <a:p>
                <a:r>
                  <a:rPr lang="en-US" altLang="ko-KR" smtClean="0"/>
                  <a:t>-- </a:t>
                </a:r>
                <a:r>
                  <a:rPr lang="ko-KR" altLang="en-US" smtClean="0"/>
                  <a:t>회원 기능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로그인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회원 가입</a:t>
                </a:r>
                <a:endParaRPr lang="en-US" altLang="ko-KR" smtClean="0"/>
              </a:p>
              <a:p>
                <a:endParaRPr lang="en-US" altLang="ko-KR"/>
              </a:p>
              <a:p>
                <a:r>
                  <a:rPr lang="en-US" altLang="ko-KR" smtClean="0"/>
                  <a:t>-- </a:t>
                </a:r>
                <a:r>
                  <a:rPr lang="ko-KR" altLang="en-US" smtClean="0"/>
                  <a:t>상품 기능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상품 검색</a:t>
                </a:r>
                <a:endParaRPr lang="en-US" altLang="ko-KR" smtClean="0"/>
              </a:p>
              <a:p>
                <a:endParaRPr lang="en-US" altLang="ko-KR"/>
              </a:p>
              <a:p>
                <a:r>
                  <a:rPr lang="en-US" altLang="ko-KR" smtClean="0"/>
                  <a:t>-- </a:t>
                </a:r>
                <a:r>
                  <a:rPr lang="ko-KR" altLang="en-US" smtClean="0"/>
                  <a:t>장바구니 기능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장바구니 상품 추가</a:t>
                </a:r>
                <a:endParaRPr lang="en-US" altLang="ko-KR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장바구니 상품 조회</a:t>
                </a:r>
                <a:endParaRPr lang="en-US" altLang="ko-KR" smtClean="0"/>
              </a:p>
              <a:p>
                <a:r>
                  <a:rPr lang="en-US" altLang="ko-KR" smtClean="0"/>
                  <a:t>---- </a:t>
                </a:r>
                <a:r>
                  <a:rPr lang="ko-KR" altLang="en-US" smtClean="0"/>
                  <a:t>장바구니 상품 수정</a:t>
                </a:r>
                <a:endParaRPr lang="en-US" altLang="ko-KR"/>
              </a:p>
              <a:p>
                <a:endParaRPr lang="en-US" altLang="ko-KR" smtClean="0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6737142" y="1148582"/>
                <a:ext cx="3529321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-- </a:t>
                </a:r>
                <a:r>
                  <a:rPr lang="ko-KR" altLang="en-US"/>
                  <a:t>주문 기능</a:t>
                </a:r>
                <a:endParaRPr lang="en-US" altLang="ko-KR"/>
              </a:p>
              <a:p>
                <a:r>
                  <a:rPr lang="en-US" altLang="ko-KR" smtClean="0"/>
                  <a:t>---- </a:t>
                </a:r>
                <a:r>
                  <a:rPr lang="ko-KR" altLang="en-US"/>
                  <a:t>상품 주문 조회</a:t>
                </a:r>
                <a:endParaRPr lang="en-US" altLang="ko-KR"/>
              </a:p>
              <a:p>
                <a:r>
                  <a:rPr lang="en-US" altLang="ko-KR"/>
                  <a:t>---- </a:t>
                </a:r>
                <a:r>
                  <a:rPr lang="ko-KR" altLang="en-US"/>
                  <a:t>주문 상품 구매 </a:t>
                </a:r>
                <a:r>
                  <a:rPr lang="en-US" altLang="ko-KR"/>
                  <a:t>(</a:t>
                </a:r>
                <a:r>
                  <a:rPr lang="en-US" altLang="ko-KR" err="1"/>
                  <a:t>payUp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r>
                  <a:rPr lang="en-US" altLang="ko-KR"/>
                  <a:t>-- </a:t>
                </a:r>
                <a:r>
                  <a:rPr lang="ko-KR" altLang="en-US" err="1"/>
                  <a:t>마이페이지</a:t>
                </a:r>
                <a:r>
                  <a:rPr lang="ko-KR" altLang="en-US"/>
                  <a:t> 기능</a:t>
                </a:r>
                <a:endParaRPr lang="en-US" altLang="ko-KR"/>
              </a:p>
              <a:p>
                <a:r>
                  <a:rPr lang="en-US" altLang="ko-KR"/>
                  <a:t>---- </a:t>
                </a:r>
                <a:r>
                  <a:rPr lang="ko-KR" altLang="en-US"/>
                  <a:t>주문 내역 조회</a:t>
                </a:r>
                <a:endParaRPr lang="en-US" altLang="ko-KR"/>
              </a:p>
              <a:p>
                <a:r>
                  <a:rPr lang="en-US" altLang="ko-KR"/>
                  <a:t>---- </a:t>
                </a:r>
                <a:r>
                  <a:rPr lang="ko-KR" altLang="en-US"/>
                  <a:t>회원 정보 수정</a:t>
                </a:r>
                <a:endParaRPr lang="en-US" altLang="ko-KR"/>
              </a:p>
              <a:p>
                <a:r>
                  <a:rPr lang="en-US" altLang="ko-KR"/>
                  <a:t>---- </a:t>
                </a:r>
                <a:r>
                  <a:rPr lang="ko-KR" altLang="en-US"/>
                  <a:t>회원 탈퇴</a:t>
                </a:r>
                <a:endParaRPr lang="en-US" altLang="ko-KR"/>
              </a:p>
            </p:txBody>
          </p:sp>
        </p:grpSp>
      </p:grpSp>
      <p:sp>
        <p:nvSpPr>
          <p:cNvPr id="7" name="오각형 6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086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19" y="1874351"/>
            <a:ext cx="7039957" cy="6719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2" y="5727780"/>
            <a:ext cx="6192114" cy="9185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19" y="2856136"/>
            <a:ext cx="5220429" cy="6719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75" y="5051510"/>
            <a:ext cx="5527558" cy="6565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9936" y="1217409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webapp / WEB-INF / web.xml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698" y="394696"/>
            <a:ext cx="1247949" cy="154326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766135" y="211253"/>
            <a:ext cx="4107547" cy="63464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69723" y="431531"/>
            <a:ext cx="343368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 smtClean="0"/>
              <a:t>SqlSessionTemplate</a:t>
            </a:r>
          </a:p>
          <a:p>
            <a:endParaRPr lang="en-US" altLang="ko-KR" b="1" smtClean="0"/>
          </a:p>
          <a:p>
            <a:pPr marL="285750" indent="-285750">
              <a:buFontTx/>
              <a:buChar char="-"/>
            </a:pPr>
            <a:r>
              <a:rPr lang="en-US" altLang="ko-KR" sz="1600" b="1" smtClean="0"/>
              <a:t>mybatis</a:t>
            </a:r>
            <a:r>
              <a:rPr lang="en-US" altLang="ko-KR" sz="1600" b="1"/>
              <a:t>, spring </a:t>
            </a:r>
            <a:r>
              <a:rPr lang="ko-KR" altLang="en-US" sz="1600" b="1"/>
              <a:t>연동의 </a:t>
            </a:r>
            <a:r>
              <a:rPr lang="ko-KR" altLang="en-US" sz="1600" b="1" smtClean="0"/>
              <a:t>핵심</a:t>
            </a:r>
            <a:endParaRPr lang="en-US" altLang="ko-KR" sz="1600" b="1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en-US" altLang="ko-KR" sz="1600" smtClean="0"/>
              <a:t>mybatis</a:t>
            </a:r>
            <a:r>
              <a:rPr lang="ko-KR" altLang="en-US" sz="1600"/>
              <a:t>에서 </a:t>
            </a:r>
            <a:r>
              <a:rPr lang="en-US" altLang="ko-KR" sz="1600" b="1" smtClean="0"/>
              <a:t>sqlSession</a:t>
            </a:r>
            <a:r>
              <a:rPr lang="ko-KR" altLang="en-US" sz="1600" b="1" smtClean="0"/>
              <a:t>을 생성하기위해 </a:t>
            </a:r>
            <a:r>
              <a:rPr lang="en-US" altLang="ko-KR" sz="1600" b="1"/>
              <a:t>sqlSessionFactory</a:t>
            </a:r>
            <a:r>
              <a:rPr lang="ko-KR" altLang="en-US" sz="1600" b="1"/>
              <a:t>를 </a:t>
            </a:r>
            <a:r>
              <a:rPr lang="ko-KR" altLang="en-US" sz="1600" b="1" smtClean="0"/>
              <a:t>사용</a:t>
            </a:r>
            <a:endParaRPr lang="en-US" altLang="ko-KR" sz="1600" b="1" smtClean="0"/>
          </a:p>
          <a:p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/>
              <a:t>세션을 한번 생성하면 매핑 구문을 </a:t>
            </a:r>
            <a:r>
              <a:rPr lang="ko-KR" altLang="en-US" sz="1600" smtClean="0"/>
              <a:t>실행하고 더이상 </a:t>
            </a:r>
            <a:r>
              <a:rPr lang="ko-KR" altLang="en-US" sz="1600" b="1"/>
              <a:t>필요하지 않은 상태가 되면 </a:t>
            </a:r>
            <a:r>
              <a:rPr lang="ko-KR" altLang="en-US" sz="1600" b="1" smtClean="0"/>
              <a:t>세션 종료</a:t>
            </a:r>
            <a:endParaRPr lang="en-US" altLang="ko-KR" sz="1600" b="1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커밋하거나 </a:t>
            </a:r>
            <a:r>
              <a:rPr lang="ko-KR" altLang="en-US" sz="1600"/>
              <a:t>롤백하는 것을 포함한 </a:t>
            </a:r>
            <a:r>
              <a:rPr lang="ko-KR" altLang="en-US" sz="1600" b="1"/>
              <a:t>세션의 생명 주기를 </a:t>
            </a:r>
            <a:r>
              <a:rPr lang="ko-KR" altLang="en-US" sz="1600" b="1" smtClean="0"/>
              <a:t>관리</a:t>
            </a:r>
            <a:endParaRPr lang="en-US" altLang="ko-KR" sz="1600" b="1" smtClean="0"/>
          </a:p>
          <a:p>
            <a:pPr marL="285750" indent="-285750">
              <a:buFontTx/>
              <a:buChar char="-"/>
            </a:pPr>
            <a:endParaRPr lang="en-US" altLang="ko-KR" sz="1600" b="1"/>
          </a:p>
          <a:p>
            <a:pPr marL="285750" indent="-285750">
              <a:buFontTx/>
              <a:buChar char="-"/>
            </a:pPr>
            <a:r>
              <a:rPr lang="en-US" altLang="ko-KR" sz="1600" smtClean="0"/>
              <a:t>propertyPlaceholderConfiurer</a:t>
            </a:r>
            <a:r>
              <a:rPr lang="ko-KR" altLang="en-US" sz="1600" smtClean="0"/>
              <a:t>은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en-US" altLang="ko-KR" sz="1600" smtClean="0"/>
              <a:t>jdbc.properties</a:t>
            </a:r>
            <a:r>
              <a:rPr lang="ko-KR" altLang="en-US" sz="1600" smtClean="0"/>
              <a:t>를 사용하기위한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설정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/>
              <a:t/>
            </a:r>
            <a:br>
              <a:rPr lang="en-US" altLang="ko-KR" sz="1600"/>
            </a:br>
            <a:endParaRPr lang="en-US" altLang="ko-KR" sz="1600"/>
          </a:p>
          <a:p>
            <a:pPr marL="285750" indent="-285750">
              <a:buFontTx/>
              <a:buChar char="-"/>
            </a:pPr>
            <a:endParaRPr lang="ko-KR" altLang="en-US" sz="1600" smtClean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1334595" y="5187185"/>
            <a:ext cx="983092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036"/>
          <a:stretch/>
        </p:blipFill>
        <p:spPr>
          <a:xfrm>
            <a:off x="5065365" y="3392499"/>
            <a:ext cx="2505134" cy="14886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9936" y="4408709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webapp / WEB-INF / spring / mybatis-context.xml 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1443" y="1487256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ContextLoaderListener</a:t>
            </a: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45164" y="6033295"/>
            <a:ext cx="2390901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930898" y="5202566"/>
            <a:ext cx="745794" cy="15719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2550226" y="6346031"/>
            <a:ext cx="1252860" cy="17493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803086" y="6037192"/>
            <a:ext cx="1132303" cy="197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7637" y="4736104"/>
            <a:ext cx="601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SqlSessionTemplate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933599" y="4620873"/>
            <a:ext cx="1618077" cy="2602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2676692" y="5500081"/>
            <a:ext cx="1633795" cy="221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9045" y="5024697"/>
            <a:ext cx="1412360" cy="78382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550960" y="5654021"/>
            <a:ext cx="860446" cy="1742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각형 30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7793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01738" y="4588218"/>
            <a:ext cx="5370703" cy="1625258"/>
            <a:chOff x="655667" y="575553"/>
            <a:chExt cx="5496692" cy="16887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67" y="575553"/>
              <a:ext cx="1333686" cy="119079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9353" y="575553"/>
              <a:ext cx="1790950" cy="10383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9353" y="1597509"/>
              <a:ext cx="4163006" cy="666843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69" y="2219154"/>
            <a:ext cx="5109001" cy="14861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9886" y="1842001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mybatis-contents.xml</a:t>
            </a:r>
            <a:r>
              <a:rPr lang="ko-KR" altLang="en-US" smtClean="0"/>
              <a:t>  </a:t>
            </a: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529921" y="4150777"/>
            <a:ext cx="5699442" cy="1393358"/>
            <a:chOff x="829280" y="2178382"/>
            <a:chExt cx="7409398" cy="154401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793" y="2553611"/>
              <a:ext cx="7365885" cy="116878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29280" y="2178382"/>
              <a:ext cx="1603747" cy="40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pom.xml</a:t>
              </a:r>
              <a:r>
                <a:rPr lang="ko-KR" altLang="en-US" smtClean="0"/>
                <a:t>  </a:t>
              </a:r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29921" y="110037"/>
            <a:ext cx="8416982" cy="1379622"/>
            <a:chOff x="210230" y="101336"/>
            <a:chExt cx="8416982" cy="1379622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5975040" y="1599463"/>
            <a:ext cx="1746112" cy="3372838"/>
            <a:chOff x="8200109" y="391553"/>
            <a:chExt cx="2860941" cy="522648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54389" y="1600220"/>
              <a:ext cx="2806661" cy="401781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00109" y="391553"/>
              <a:ext cx="2860941" cy="1208692"/>
            </a:xfrm>
            <a:prstGeom prst="rect">
              <a:avLst/>
            </a:prstGeom>
          </p:spPr>
        </p:pic>
      </p:grpSp>
      <p:cxnSp>
        <p:nvCxnSpPr>
          <p:cNvPr id="31" name="직선 화살표 연결선 30"/>
          <p:cNvCxnSpPr/>
          <p:nvPr/>
        </p:nvCxnSpPr>
        <p:spPr>
          <a:xfrm flipH="1">
            <a:off x="1934449" y="767275"/>
            <a:ext cx="5323169" cy="161218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851550" y="747466"/>
            <a:ext cx="802016" cy="1602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1258522" y="2540332"/>
            <a:ext cx="802016" cy="1602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2747403" y="3194838"/>
            <a:ext cx="404043" cy="25393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1934449" y="3201962"/>
            <a:ext cx="1837451" cy="88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611195" y="5900053"/>
            <a:ext cx="2837105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71503" y="5540565"/>
            <a:ext cx="766823" cy="22122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8677557" y="2843706"/>
            <a:ext cx="3196125" cy="37140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949943" y="2843707"/>
            <a:ext cx="291477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 smtClean="0"/>
              <a:t>sqlSessionFatory</a:t>
            </a:r>
          </a:p>
          <a:p>
            <a:endParaRPr lang="en-US" altLang="ko-KR" b="1"/>
          </a:p>
          <a:p>
            <a:pPr marL="285750" indent="-285750">
              <a:buFontTx/>
              <a:buChar char="-"/>
            </a:pPr>
            <a:r>
              <a:rPr lang="ko-KR" altLang="en-US" sz="1600"/>
              <a:t>속성은 </a:t>
            </a:r>
            <a:r>
              <a:rPr lang="en-US" altLang="ko-KR" sz="1600" b="1"/>
              <a:t>dataSource</a:t>
            </a:r>
            <a:r>
              <a:rPr lang="ko-KR" altLang="en-US" sz="1600" smtClean="0"/>
              <a:t>로</a:t>
            </a:r>
            <a:r>
              <a:rPr lang="en-US" altLang="ko-KR" sz="1600"/>
              <a:t> </a:t>
            </a:r>
            <a:r>
              <a:rPr lang="en-US" altLang="ko-KR" sz="1600" smtClean="0"/>
              <a:t>   DB</a:t>
            </a:r>
            <a:r>
              <a:rPr lang="ko-KR" altLang="en-US" sz="1600"/>
              <a:t>의 객체를 </a:t>
            </a:r>
            <a:r>
              <a:rPr lang="ko-KR" altLang="en-US" sz="1600" smtClean="0"/>
              <a:t>조회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en-US" altLang="ko-KR" sz="1200" smtClean="0"/>
              <a:t>{ driver : jdbc.driverClassName }</a:t>
            </a:r>
            <a:endParaRPr lang="en-US" altLang="ko-KR" sz="1200"/>
          </a:p>
          <a:p>
            <a:pPr marL="285750" indent="-285750">
              <a:buFontTx/>
              <a:buChar char="-"/>
            </a:pP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/>
              <a:t>{ </a:t>
            </a:r>
            <a:r>
              <a:rPr lang="en-US" altLang="ko-KR" sz="1400" smtClean="0"/>
              <a:t>url : jdbc.url }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/>
              <a:t>{ </a:t>
            </a:r>
            <a:r>
              <a:rPr lang="en-US" altLang="ko-KR" sz="1400" smtClean="0"/>
              <a:t>username : jdbc.username }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 smtClean="0"/>
          </a:p>
          <a:p>
            <a:pPr marL="285750" indent="-285750">
              <a:buFontTx/>
              <a:buChar char="-"/>
            </a:pPr>
            <a:r>
              <a:rPr lang="en-US" altLang="ko-KR" sz="1400"/>
              <a:t>{ </a:t>
            </a:r>
            <a:r>
              <a:rPr lang="en-US" altLang="ko-KR" sz="1400" smtClean="0"/>
              <a:t>password : jdbc.password}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600" smtClean="0"/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6199545" y="620588"/>
            <a:ext cx="1454021" cy="1602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1152" y="1535889"/>
            <a:ext cx="4296375" cy="124794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sp>
        <p:nvSpPr>
          <p:cNvPr id="37" name="오각형 3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975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450999" y="166686"/>
            <a:ext cx="8416982" cy="1379622"/>
            <a:chOff x="210230" y="101336"/>
            <a:chExt cx="8416982" cy="137962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517" y="2261236"/>
            <a:ext cx="5325218" cy="248637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41" y="3202086"/>
            <a:ext cx="5860810" cy="149393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10" y="2280133"/>
            <a:ext cx="5163271" cy="8478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230" y="1869760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mybatis-context.xml</a:t>
            </a:r>
            <a:r>
              <a:rPr lang="ko-KR" altLang="en-US" smtClean="0"/>
              <a:t>  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59348" y="1640767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member.xml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450999" y="721245"/>
            <a:ext cx="3351259" cy="196408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152103" y="672344"/>
            <a:ext cx="1357457" cy="33588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1121383" y="2524125"/>
            <a:ext cx="889822" cy="1804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788133" y="3824288"/>
            <a:ext cx="745517" cy="1328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512511" y="2542169"/>
            <a:ext cx="563633" cy="112101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103634" y="1143198"/>
            <a:ext cx="1114391" cy="171809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6668589" y="1135325"/>
            <a:ext cx="1087030" cy="688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2377444" y="2861294"/>
            <a:ext cx="1330956" cy="1804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848494" y="3060587"/>
            <a:ext cx="1087030" cy="688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53915" y="4981109"/>
            <a:ext cx="6177513" cy="16093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654044" y="4981109"/>
            <a:ext cx="5213937" cy="16093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sp>
        <p:nvSpPr>
          <p:cNvPr id="52" name="TextBox 51"/>
          <p:cNvSpPr txBox="1"/>
          <p:nvPr/>
        </p:nvSpPr>
        <p:spPr>
          <a:xfrm>
            <a:off x="523808" y="4760962"/>
            <a:ext cx="64292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 smtClean="0"/>
              <a:t>sqlSession</a:t>
            </a:r>
          </a:p>
          <a:p>
            <a:r>
              <a:rPr lang="en-US" altLang="ko-KR" b="1"/>
              <a:t> </a:t>
            </a:r>
            <a:r>
              <a:rPr lang="en-US" altLang="ko-KR" sz="1600" smtClean="0"/>
              <a:t>- </a:t>
            </a:r>
            <a:r>
              <a:rPr lang="en-US" altLang="ko-KR" sz="1600" b="1" smtClean="0"/>
              <a:t>DAO</a:t>
            </a:r>
            <a:r>
              <a:rPr lang="ko-KR" altLang="en-US" sz="1600" b="1" smtClean="0"/>
              <a:t>와 연동</a:t>
            </a:r>
            <a:endParaRPr lang="en-US" altLang="ko-KR" sz="1600" b="1" smtClean="0"/>
          </a:p>
          <a:p>
            <a:r>
              <a:rPr lang="en-US" altLang="ko-KR" sz="1600" b="1" smtClean="0"/>
              <a:t> </a:t>
            </a:r>
            <a:r>
              <a:rPr lang="en-US" altLang="ko-KR" sz="1600"/>
              <a:t>- </a:t>
            </a:r>
            <a:r>
              <a:rPr lang="en-US" altLang="ko-KR" sz="1600" smtClean="0"/>
              <a:t>MemverVO(Map </a:t>
            </a:r>
            <a:r>
              <a:rPr lang="en-US" altLang="ko-KR" sz="1600"/>
              <a:t>loginMap</a:t>
            </a:r>
            <a:r>
              <a:rPr lang="en-US" altLang="ko-KR" sz="1600" smtClean="0"/>
              <a:t>) / </a:t>
            </a:r>
            <a:r>
              <a:rPr lang="en-US" altLang="ko-KR" sz="1600" b="1" smtClean="0"/>
              <a:t>VO</a:t>
            </a:r>
            <a:r>
              <a:rPr lang="ko-KR" altLang="en-US" sz="1600" b="1" smtClean="0"/>
              <a:t>객체를 </a:t>
            </a:r>
            <a:r>
              <a:rPr lang="en-US" altLang="ko-KR" sz="1600" b="1" smtClean="0"/>
              <a:t>Map</a:t>
            </a:r>
            <a:r>
              <a:rPr lang="ko-KR" altLang="en-US" sz="1600" b="1" smtClean="0"/>
              <a:t>으로 저장</a:t>
            </a:r>
            <a:endParaRPr lang="en-US" altLang="ko-KR" sz="1600" b="1" smtClean="0"/>
          </a:p>
          <a:p>
            <a:r>
              <a:rPr lang="en-US" altLang="ko-KR" sz="1600" b="1"/>
              <a:t> </a:t>
            </a:r>
            <a:r>
              <a:rPr lang="en-US" altLang="ko-KR" sz="1600" smtClean="0"/>
              <a:t>- MemverVO </a:t>
            </a:r>
            <a:r>
              <a:rPr lang="en-US" altLang="ko-KR" sz="1600" b="1" smtClean="0"/>
              <a:t>member</a:t>
            </a:r>
            <a:r>
              <a:rPr lang="en-US" altLang="ko-KR" sz="1600" smtClean="0"/>
              <a:t> =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 (MemberVO) </a:t>
            </a:r>
            <a:r>
              <a:rPr lang="en-US" altLang="ko-KR" sz="1600" b="1" smtClean="0"/>
              <a:t>sqlSession</a:t>
            </a:r>
            <a:r>
              <a:rPr lang="en-US" altLang="ko-KR" sz="1600" smtClean="0"/>
              <a:t>.selectOne(mapper.member.login)</a:t>
            </a:r>
          </a:p>
          <a:p>
            <a:r>
              <a:rPr lang="en-US" altLang="ko-KR" sz="1600"/>
              <a:t>  </a:t>
            </a:r>
            <a:r>
              <a:rPr lang="en-US" altLang="ko-KR" sz="1600" smtClean="0"/>
              <a:t>  </a:t>
            </a:r>
            <a:r>
              <a:rPr lang="en-US" altLang="ko-KR" b="1" smtClean="0"/>
              <a:t> </a:t>
            </a:r>
            <a:endParaRPr lang="en-US" altLang="ko-KR" b="1"/>
          </a:p>
          <a:p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600" smtClean="0"/>
          </a:p>
        </p:txBody>
      </p:sp>
      <p:cxnSp>
        <p:nvCxnSpPr>
          <p:cNvPr id="53" name="직선 화살표 연결선 52"/>
          <p:cNvCxnSpPr/>
          <p:nvPr/>
        </p:nvCxnSpPr>
        <p:spPr>
          <a:xfrm flipH="1">
            <a:off x="4803401" y="3080825"/>
            <a:ext cx="3299280" cy="110655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913236" y="4388680"/>
            <a:ext cx="911177" cy="847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92188" y="4081401"/>
            <a:ext cx="2773526" cy="44432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509560" y="4675090"/>
            <a:ext cx="64292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/>
              <a:t>mapperLocations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sz="1600" smtClean="0"/>
              <a:t>- mappers/member.xml</a:t>
            </a:r>
            <a:r>
              <a:rPr lang="ko-KR" altLang="en-US" sz="1600"/>
              <a:t>과 </a:t>
            </a:r>
            <a:r>
              <a:rPr lang="ko-KR" altLang="en-US" sz="1600" smtClean="0"/>
              <a:t>연동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- </a:t>
            </a:r>
            <a:r>
              <a:rPr lang="en-US" altLang="ko-KR" sz="1600" b="1" smtClean="0"/>
              <a:t>MemberVO</a:t>
            </a:r>
            <a:r>
              <a:rPr lang="ko-KR" altLang="en-US" sz="1600" b="1" smtClean="0"/>
              <a:t>와 연동</a:t>
            </a:r>
            <a:endParaRPr lang="en-US" altLang="ko-KR" sz="1600" b="1" smtClean="0"/>
          </a:p>
          <a:p>
            <a:r>
              <a:rPr lang="en-US" altLang="ko-KR" sz="1600" b="1"/>
              <a:t> </a:t>
            </a:r>
            <a:r>
              <a:rPr lang="en-US" altLang="ko-KR" sz="1600" smtClean="0"/>
              <a:t>- </a:t>
            </a:r>
            <a:r>
              <a:rPr lang="en-US" altLang="ko-KR" sz="1400" b="1"/>
              <a:t>&lt;![CDATA</a:t>
            </a:r>
            <a:r>
              <a:rPr lang="en-US" altLang="ko-KR" sz="1400" b="1" smtClean="0"/>
              <a:t>[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select * from member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 where member_id = #{member_id}]]&gt;</a:t>
            </a:r>
            <a:endParaRPr lang="en-US" altLang="ko-KR" sz="1400" b="1"/>
          </a:p>
          <a:p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600" smtClean="0"/>
          </a:p>
        </p:txBody>
      </p:sp>
      <p:sp>
        <p:nvSpPr>
          <p:cNvPr id="36" name="직사각형 35"/>
          <p:cNvSpPr/>
          <p:nvPr/>
        </p:nvSpPr>
        <p:spPr>
          <a:xfrm>
            <a:off x="210229" y="3343568"/>
            <a:ext cx="1800975" cy="23688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195675" y="3202086"/>
            <a:ext cx="953260" cy="179061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각형 37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679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888" y="1774066"/>
            <a:ext cx="2248214" cy="24101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grpSp>
        <p:nvGrpSpPr>
          <p:cNvPr id="13" name="그룹 12"/>
          <p:cNvGrpSpPr/>
          <p:nvPr/>
        </p:nvGrpSpPr>
        <p:grpSpPr>
          <a:xfrm>
            <a:off x="3450999" y="166686"/>
            <a:ext cx="8416982" cy="1379622"/>
            <a:chOff x="210230" y="101336"/>
            <a:chExt cx="8416982" cy="137962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10230" y="101336"/>
              <a:ext cx="8416982" cy="1379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40540" y="356097"/>
              <a:ext cx="8069123" cy="881925"/>
              <a:chOff x="340540" y="356097"/>
              <a:chExt cx="8069123" cy="88192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40" y="357275"/>
                <a:ext cx="1670665" cy="632239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205" y="356097"/>
                <a:ext cx="6398458" cy="881925"/>
              </a:xfrm>
              <a:prstGeom prst="rect">
                <a:avLst/>
              </a:prstGeom>
            </p:spPr>
          </p:pic>
        </p:grpSp>
      </p:grpSp>
      <p:cxnSp>
        <p:nvCxnSpPr>
          <p:cNvPr id="18" name="직선 연결선 17"/>
          <p:cNvCxnSpPr/>
          <p:nvPr/>
        </p:nvCxnSpPr>
        <p:spPr>
          <a:xfrm flipV="1">
            <a:off x="6629269" y="974725"/>
            <a:ext cx="1108206" cy="7114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426" y="1694336"/>
            <a:ext cx="6220693" cy="247684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6296027" y="981839"/>
            <a:ext cx="825680" cy="180128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6952103" y="1674618"/>
            <a:ext cx="2238164" cy="5019217"/>
            <a:chOff x="9464757" y="1661573"/>
            <a:chExt cx="2238164" cy="501921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7"/>
            <a:srcRect t="16101"/>
            <a:stretch/>
          </p:blipFill>
          <p:spPr>
            <a:xfrm>
              <a:off x="9464757" y="1661573"/>
              <a:ext cx="2238164" cy="5019217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0380960" y="2347185"/>
              <a:ext cx="1269472" cy="21459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410709" y="3387560"/>
              <a:ext cx="1269472" cy="21459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410709" y="4601338"/>
              <a:ext cx="1269472" cy="21459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433449" y="5504162"/>
              <a:ext cx="1269472" cy="21459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433449" y="6431285"/>
              <a:ext cx="1269472" cy="214592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왼쪽 중괄호 29"/>
          <p:cNvSpPr/>
          <p:nvPr/>
        </p:nvSpPr>
        <p:spPr>
          <a:xfrm rot="10800000">
            <a:off x="5899678" y="2674142"/>
            <a:ext cx="268130" cy="989039"/>
          </a:xfrm>
          <a:prstGeom prst="leftBrace">
            <a:avLst>
              <a:gd name="adj1" fmla="val 28534"/>
              <a:gd name="adj2" fmla="val 87824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8376404" y="1141955"/>
            <a:ext cx="2395364" cy="12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542010" y="1141955"/>
            <a:ext cx="182501" cy="192103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왼쪽 중괄호 30"/>
          <p:cNvSpPr/>
          <p:nvPr/>
        </p:nvSpPr>
        <p:spPr>
          <a:xfrm>
            <a:off x="9879882" y="2856172"/>
            <a:ext cx="357220" cy="1300969"/>
          </a:xfrm>
          <a:prstGeom prst="leftBrace">
            <a:avLst>
              <a:gd name="adj1" fmla="val 28534"/>
              <a:gd name="adj2" fmla="val 14106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7625" y="4537527"/>
            <a:ext cx="6230964" cy="20202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92465" y="4420585"/>
            <a:ext cx="64292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en-US" altLang="ko-KR" b="1" smtClean="0"/>
              <a:t>configLocation</a:t>
            </a:r>
          </a:p>
          <a:p>
            <a:r>
              <a:rPr lang="en-US" altLang="ko-KR" sz="1600" smtClean="0"/>
              <a:t> - mybatis</a:t>
            </a:r>
            <a:r>
              <a:rPr lang="ko-KR" altLang="en-US" sz="1600" smtClean="0"/>
              <a:t>의 기능인 </a:t>
            </a:r>
            <a:r>
              <a:rPr lang="en-US" altLang="ko-KR" sz="1600" b="1" smtClean="0"/>
              <a:t>&lt;typeAliases&gt; </a:t>
            </a:r>
            <a:r>
              <a:rPr lang="ko-KR" altLang="en-US" sz="1600" b="1" smtClean="0"/>
              <a:t>태그</a:t>
            </a:r>
            <a:r>
              <a:rPr lang="ko-KR" altLang="en-US" sz="1600" smtClean="0"/>
              <a:t>를 사용</a:t>
            </a:r>
            <a:endParaRPr lang="en-US" altLang="ko-KR" sz="1600" smtClean="0"/>
          </a:p>
          <a:p>
            <a:r>
              <a:rPr lang="en-US" altLang="ko-KR" sz="1600" smtClean="0"/>
              <a:t> - </a:t>
            </a:r>
            <a:r>
              <a:rPr lang="ko-KR" altLang="en-US" sz="1600" smtClean="0"/>
              <a:t>modelConfig.xml은 </a:t>
            </a:r>
            <a:r>
              <a:rPr lang="en-US" altLang="ko-KR" sz="1600" smtClean="0"/>
              <a:t>com.bookshop01............VO</a:t>
            </a:r>
            <a:r>
              <a:rPr lang="ko-KR" altLang="en-US" sz="1600" smtClean="0"/>
              <a:t>를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각각의 </a:t>
            </a:r>
            <a:r>
              <a:rPr lang="en-US" altLang="ko-KR" sz="1600" smtClean="0"/>
              <a:t>VO</a:t>
            </a:r>
            <a:r>
              <a:rPr lang="ko-KR" altLang="en-US" sz="1600" smtClean="0"/>
              <a:t>로 등록함으로 </a:t>
            </a:r>
            <a:r>
              <a:rPr lang="en-US" altLang="ko-KR" sz="1600" b="1" smtClean="0"/>
              <a:t>class</a:t>
            </a:r>
            <a:r>
              <a:rPr lang="ko-KR" altLang="en-US" sz="1600" b="1" smtClean="0"/>
              <a:t>명을 간략하게 사용</a:t>
            </a:r>
            <a:endParaRPr lang="en-US" altLang="ko-KR" sz="1600" b="1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- </a:t>
            </a:r>
            <a:r>
              <a:rPr lang="ko-KR" altLang="en-US" sz="1600" smtClean="0"/>
              <a:t>모델을 등록함으로 </a:t>
            </a:r>
            <a:r>
              <a:rPr lang="ko-KR" altLang="en-US" sz="1600" b="1" smtClean="0"/>
              <a:t>모델 관리 </a:t>
            </a:r>
            <a:endParaRPr lang="en-US" altLang="ko-KR" b="1"/>
          </a:p>
          <a:p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600" smtClean="0"/>
          </a:p>
        </p:txBody>
      </p:sp>
      <p:sp>
        <p:nvSpPr>
          <p:cNvPr id="44" name="TextBox 43"/>
          <p:cNvSpPr txBox="1"/>
          <p:nvPr/>
        </p:nvSpPr>
        <p:spPr>
          <a:xfrm>
            <a:off x="9784280" y="1481189"/>
            <a:ext cx="23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mappers / * .xml</a:t>
            </a:r>
          </a:p>
        </p:txBody>
      </p:sp>
      <p:sp>
        <p:nvSpPr>
          <p:cNvPr id="46" name="왼쪽 중괄호 45"/>
          <p:cNvSpPr/>
          <p:nvPr/>
        </p:nvSpPr>
        <p:spPr>
          <a:xfrm>
            <a:off x="7286917" y="2360231"/>
            <a:ext cx="528900" cy="4197500"/>
          </a:xfrm>
          <a:prstGeom prst="leftBrace">
            <a:avLst>
              <a:gd name="adj1" fmla="val 28534"/>
              <a:gd name="adj2" fmla="val 10368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7141473" y="974725"/>
            <a:ext cx="6726" cy="181551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603534" y="2226141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modelConfig.xml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30622" y="2638590"/>
            <a:ext cx="766823" cy="22122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각형 3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48465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48" y="848459"/>
            <a:ext cx="6611273" cy="12765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648" y="3449276"/>
            <a:ext cx="3867690" cy="7621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948" y="2352576"/>
            <a:ext cx="4544059" cy="895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562" y="5417265"/>
            <a:ext cx="2457793" cy="10383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692" y="4470013"/>
            <a:ext cx="4528143" cy="60236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06118" y="824194"/>
            <a:ext cx="2949981" cy="4685207"/>
            <a:chOff x="9410790" y="517225"/>
            <a:chExt cx="2783917" cy="594552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비지니스 로직</a:t>
            </a:r>
            <a:endParaRPr lang="ko-KR" altLang="en-US" sz="2800" b="1"/>
          </a:p>
        </p:txBody>
      </p:sp>
      <p:sp>
        <p:nvSpPr>
          <p:cNvPr id="41" name="직사각형 40"/>
          <p:cNvSpPr/>
          <p:nvPr/>
        </p:nvSpPr>
        <p:spPr>
          <a:xfrm>
            <a:off x="3649580" y="838291"/>
            <a:ext cx="2523195" cy="2769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682062" y="2341010"/>
            <a:ext cx="2263395" cy="23922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14982" y="3405087"/>
            <a:ext cx="2157752" cy="24929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620148" y="6194288"/>
            <a:ext cx="2075889" cy="26134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898982" y="4399080"/>
            <a:ext cx="1008531" cy="23619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7217728" y="3654376"/>
            <a:ext cx="4706979" cy="3317159"/>
            <a:chOff x="2370987" y="5617701"/>
            <a:chExt cx="11305199" cy="1144491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370987" y="5617701"/>
              <a:ext cx="11305199" cy="1046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815703" y="5689678"/>
              <a:ext cx="10860483" cy="107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간단하게 정리하자면</a:t>
              </a:r>
              <a:r>
                <a:rPr lang="en-US" altLang="ko-KR" sz="1400" smtClean="0"/>
                <a:t>, DB</a:t>
              </a:r>
              <a:r>
                <a:rPr lang="ko-KR" altLang="en-US" sz="1400" smtClean="0"/>
                <a:t>로부터 정보를</a:t>
              </a:r>
              <a:r>
                <a:rPr lang="en-US" altLang="ko-KR" sz="1400" smtClean="0"/>
                <a:t/>
              </a:r>
              <a:br>
                <a:rPr lang="en-US" altLang="ko-KR" sz="1400" smtClean="0"/>
              </a:br>
              <a:r>
                <a:rPr lang="en-US" altLang="ko-KR" sz="1400" smtClean="0"/>
                <a:t>sqlSession</a:t>
              </a:r>
              <a:r>
                <a:rPr lang="ko-KR" altLang="en-US" sz="1400" smtClean="0"/>
                <a:t>이 받아서</a:t>
              </a:r>
              <a:r>
                <a:rPr lang="en-US" altLang="ko-KR" sz="1400"/>
                <a:t> </a:t>
              </a:r>
              <a:r>
                <a:rPr lang="en-US" altLang="ko-KR" sz="1400" smtClean="0"/>
                <a:t>@Repository, </a:t>
              </a:r>
              <a:r>
                <a:rPr lang="en-US" altLang="ko-KR" sz="1400"/>
                <a:t>@</a:t>
              </a:r>
              <a:r>
                <a:rPr lang="en-US" altLang="ko-KR" sz="1400" smtClean="0"/>
                <a:t>Service, </a:t>
              </a:r>
              <a:r>
                <a:rPr lang="en-US" altLang="ko-KR" sz="1400"/>
                <a:t>@</a:t>
              </a:r>
              <a:r>
                <a:rPr lang="en-US" altLang="ko-KR" sz="1400" smtClean="0"/>
                <a:t>Controller </a:t>
              </a:r>
              <a:r>
                <a:rPr lang="ko-KR" altLang="en-US" sz="1400" smtClean="0"/>
                <a:t>순으로 전달합니다</a:t>
              </a:r>
              <a:r>
                <a:rPr lang="en-US" altLang="ko-KR" sz="1400" smtClean="0"/>
                <a:t>.</a:t>
              </a:r>
            </a:p>
            <a:p>
              <a:endParaRPr lang="en-US" altLang="ko-KR" sz="1400" b="1" smtClean="0"/>
            </a:p>
            <a:p>
              <a:r>
                <a:rPr lang="en-US" altLang="ko-KR" sz="1400" b="1"/>
                <a:t>@Repository</a:t>
              </a:r>
              <a:r>
                <a:rPr lang="ko-KR" altLang="en-US" sz="1400"/>
                <a:t>는 </a:t>
              </a:r>
              <a:r>
                <a:rPr lang="en-US" altLang="ko-KR" sz="1400" b="1"/>
                <a:t>mybatis.mapper</a:t>
              </a:r>
              <a:r>
                <a:rPr lang="ko-KR" altLang="en-US" sz="1400" b="1"/>
                <a:t>와 연결하여 </a:t>
              </a:r>
              <a:r>
                <a:rPr lang="en-US" altLang="ko-KR" sz="1400" b="1"/>
                <a:t>CRUD</a:t>
              </a:r>
              <a:r>
                <a:rPr lang="ko-KR" altLang="en-US" sz="1400"/>
                <a:t>문법을 수행합니다</a:t>
              </a:r>
              <a:r>
                <a:rPr lang="en-US" altLang="ko-KR" sz="1400" smtClean="0"/>
                <a:t>.</a:t>
              </a:r>
              <a:endParaRPr lang="en-US" altLang="ko-KR" sz="1400" b="1" smtClean="0"/>
            </a:p>
            <a:p>
              <a:endParaRPr lang="en-US" altLang="ko-KR" sz="1400" b="1"/>
            </a:p>
            <a:p>
              <a:r>
                <a:rPr lang="en-US" altLang="ko-KR" sz="1400" b="1"/>
                <a:t>@Service</a:t>
              </a:r>
              <a:r>
                <a:rPr lang="ko-KR" altLang="en-US" sz="1400"/>
                <a:t>는 </a:t>
              </a:r>
              <a:r>
                <a:rPr lang="en-US" altLang="ko-KR" sz="1400"/>
                <a:t>Repository</a:t>
              </a:r>
              <a:r>
                <a:rPr lang="ko-KR" altLang="en-US" sz="1400"/>
                <a:t>와 </a:t>
              </a:r>
              <a:r>
                <a:rPr lang="en-US" altLang="ko-KR" sz="1400"/>
                <a:t>Controller</a:t>
              </a:r>
              <a:r>
                <a:rPr lang="ko-KR" altLang="en-US" sz="1400"/>
                <a:t>의 중간에서 </a:t>
              </a:r>
              <a:r>
                <a:rPr lang="en-US" altLang="ko-KR" sz="1400" b="1"/>
                <a:t>transactional</a:t>
              </a:r>
              <a:r>
                <a:rPr lang="ko-KR" altLang="en-US" sz="1400"/>
                <a:t>의 기능을 수행합니다</a:t>
              </a:r>
              <a:r>
                <a:rPr lang="en-US" altLang="ko-KR" sz="1400"/>
                <a:t>. </a:t>
              </a:r>
              <a:endParaRPr lang="en-US" altLang="ko-KR" sz="1400" b="1" smtClean="0"/>
            </a:p>
            <a:p>
              <a:endParaRPr lang="en-US" altLang="ko-KR" sz="1400" b="1"/>
            </a:p>
            <a:p>
              <a:r>
                <a:rPr lang="en-US" altLang="ko-KR" sz="1400" b="1" smtClean="0"/>
                <a:t>@Controller</a:t>
              </a:r>
              <a:r>
                <a:rPr lang="ko-KR" altLang="en-US" sz="1400" smtClean="0"/>
                <a:t>는 </a:t>
              </a:r>
              <a:r>
                <a:rPr lang="ko-KR" altLang="en-US" sz="1400" b="1" smtClean="0"/>
                <a:t>중간 제어자 역할</a:t>
              </a:r>
              <a:r>
                <a:rPr lang="ko-KR" altLang="en-US" sz="1400" smtClean="0"/>
                <a:t>을 수행하며 사용자의 요청을 처리 한 후 지정된 </a:t>
              </a:r>
              <a:r>
                <a:rPr lang="en-US" altLang="ko-KR" sz="1400" smtClean="0"/>
                <a:t>View</a:t>
              </a:r>
              <a:r>
                <a:rPr lang="ko-KR" altLang="en-US" sz="1400" smtClean="0"/>
                <a:t>를 반환합니다</a:t>
              </a:r>
              <a:r>
                <a:rPr lang="en-US" altLang="ko-KR" sz="1400" smtClean="0"/>
                <a:t>.</a:t>
              </a:r>
            </a:p>
            <a:p>
              <a:endParaRPr lang="en-US" altLang="ko-KR" sz="1400"/>
            </a:p>
            <a:p>
              <a:endParaRPr lang="en-US" altLang="ko-KR" sz="1400"/>
            </a:p>
          </p:txBody>
        </p:sp>
      </p:grpSp>
      <p:sp>
        <p:nvSpPr>
          <p:cNvPr id="37" name="오각형 3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4828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45" y="917915"/>
            <a:ext cx="5524429" cy="5819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err="1" smtClean="0"/>
              <a:t>메인페이지</a:t>
            </a:r>
            <a:endParaRPr lang="ko-KR" altLang="en-US" sz="2800" b="1"/>
          </a:p>
        </p:txBody>
      </p:sp>
      <p:sp>
        <p:nvSpPr>
          <p:cNvPr id="16" name="직사각형 15"/>
          <p:cNvSpPr/>
          <p:nvPr/>
        </p:nvSpPr>
        <p:spPr>
          <a:xfrm>
            <a:off x="696509" y="1618496"/>
            <a:ext cx="1014725" cy="501743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18614" y="1618496"/>
            <a:ext cx="3846163" cy="501743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64778" y="1618496"/>
            <a:ext cx="548640" cy="162109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30926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629400" y="584363"/>
            <a:ext cx="5411709" cy="9337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각형 13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94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093146"/>
            <a:ext cx="5309848" cy="53538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76377" y="6035040"/>
            <a:ext cx="1235303" cy="4119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회원 기능</a:t>
            </a:r>
            <a:endParaRPr lang="ko-KR" altLang="en-US" sz="2800" b="1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57955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629400" y="1525267"/>
            <a:ext cx="5411709" cy="9337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각형 13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390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3" y="971557"/>
            <a:ext cx="5799888" cy="55864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95214" y="971557"/>
            <a:ext cx="538489" cy="2824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장바구니 기능</a:t>
            </a:r>
            <a:endParaRPr lang="ko-KR" altLang="en-US" sz="2800" b="1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57955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616148" y="2943249"/>
            <a:ext cx="5411709" cy="14034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10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916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0" y="971557"/>
            <a:ext cx="4780684" cy="538168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73125" y="4402182"/>
            <a:ext cx="1988533" cy="26125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</a:t>
            </a:r>
            <a:endParaRPr lang="ko-KR" altLang="en-US" sz="2800" b="1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57955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29400" y="4402182"/>
            <a:ext cx="5411709" cy="9337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46420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3" y="1305664"/>
            <a:ext cx="5689572" cy="52780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944983" y="1397726"/>
            <a:ext cx="717723" cy="19594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err="1" smtClean="0"/>
              <a:t>마이페이지</a:t>
            </a:r>
            <a:r>
              <a:rPr lang="ko-KR" altLang="en-US" sz="2800" b="1" smtClean="0"/>
              <a:t> 기능</a:t>
            </a:r>
            <a:endParaRPr lang="ko-KR" altLang="en-US" sz="2800" b="1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xmlns="" id="{B25FA235-2982-4AEA-8FE3-FDB719194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57955"/>
              </p:ext>
            </p:extLst>
          </p:nvPr>
        </p:nvGraphicFramePr>
        <p:xfrm>
          <a:off x="6625388" y="102804"/>
          <a:ext cx="5415778" cy="663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315">
                  <a:extLst>
                    <a:ext uri="{9D8B030D-6E8A-4147-A177-3AD203B41FA5}">
                      <a16:colId xmlns:a16="http://schemas.microsoft.com/office/drawing/2014/main" xmlns="" val="2016321795"/>
                    </a:ext>
                  </a:extLst>
                </a:gridCol>
                <a:gridCol w="3038463">
                  <a:extLst>
                    <a:ext uri="{9D8B030D-6E8A-4147-A177-3AD203B41FA5}">
                      <a16:colId xmlns:a16="http://schemas.microsoft.com/office/drawing/2014/main" xmlns="" val="3116198152"/>
                    </a:ext>
                  </a:extLst>
                </a:gridCol>
              </a:tblGrid>
              <a:tr h="485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세부기능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010501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메인페이지</a:t>
                      </a:r>
                      <a:endParaRPr lang="en-US" altLang="ko-KR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요소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348817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빠른 메뉴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96790"/>
                  </a:ext>
                </a:extLst>
              </a:tr>
              <a:tr h="4728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759533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가입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255867"/>
                  </a:ext>
                </a:extLst>
              </a:tr>
              <a:tr h="4728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상품 검색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779721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추가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7595491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조회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427083"/>
                  </a:ext>
                </a:extLst>
              </a:tr>
              <a:tr h="449841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장바구니 상품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766838"/>
                  </a:ext>
                </a:extLst>
              </a:tr>
              <a:tr h="47034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92086"/>
                  </a:ext>
                </a:extLst>
              </a:tr>
              <a:tr h="50025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상품 </a:t>
                      </a:r>
                      <a:r>
                        <a:rPr lang="ko-KR" altLang="en-US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구매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40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payUp</a:t>
                      </a:r>
                      <a:r>
                        <a:rPr lang="en-US" altLang="ko-KR" sz="14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7242488"/>
                  </a:ext>
                </a:extLst>
              </a:tr>
              <a:tr h="472875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마이페이지 기능</a:t>
                      </a:r>
                    </a:p>
                  </a:txBody>
                  <a:tcPr marL="121920" marR="121920" marT="60960" marB="6096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주문 내역 조회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4142182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정보 수정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4451309"/>
                  </a:ext>
                </a:extLst>
              </a:tr>
              <a:tr h="4728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 탈퇴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826246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616148" y="5328640"/>
            <a:ext cx="5411709" cy="14034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3142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45872" y="394696"/>
            <a:ext cx="623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전체적인 개발환경</a:t>
            </a:r>
            <a:endParaRPr lang="ko-KR" altLang="en-US" sz="2800" b="1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49346" y="1393229"/>
            <a:ext cx="3769211" cy="10607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877" y="1529561"/>
            <a:ext cx="1977879" cy="793451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8307671" y="2951227"/>
            <a:ext cx="3769211" cy="16360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953" y="3032536"/>
            <a:ext cx="1360756" cy="1514225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8307671" y="5014094"/>
            <a:ext cx="3769211" cy="10607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9258633" y="975221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BuildTool</a:t>
            </a: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500230" y="2517925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DBMS</a:t>
            </a: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43531" y="4672847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Payment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726" y="5102184"/>
            <a:ext cx="1486107" cy="809738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314058" y="1059549"/>
            <a:ext cx="3769211" cy="5127596"/>
            <a:chOff x="314058" y="1059549"/>
            <a:chExt cx="3769211" cy="512759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14058" y="1442085"/>
              <a:ext cx="3769211" cy="47450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376" y="2711405"/>
              <a:ext cx="964774" cy="90762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4649" y="3794807"/>
              <a:ext cx="932935" cy="929856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6025" y="2742319"/>
              <a:ext cx="1243758" cy="8130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2948" y="1805491"/>
              <a:ext cx="2052813" cy="792226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685070" y="5015770"/>
              <a:ext cx="3127675" cy="943212"/>
              <a:chOff x="654045" y="3915242"/>
              <a:chExt cx="3127675" cy="943212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5553" y="3941651"/>
                <a:ext cx="1216167" cy="916803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4045" y="3915242"/>
                <a:ext cx="2041446" cy="894947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1586025" y="1059549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Environment</a:t>
              </a:r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281702" y="995612"/>
            <a:ext cx="3769211" cy="5116629"/>
            <a:chOff x="4281702" y="995612"/>
            <a:chExt cx="3769211" cy="511662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281702" y="1367181"/>
              <a:ext cx="3769211" cy="47450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55962" y="2933753"/>
              <a:ext cx="1760913" cy="152747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1572" y="1579905"/>
              <a:ext cx="1389470" cy="124339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78484" y="4760225"/>
              <a:ext cx="2120289" cy="89248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5255962" y="995612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FrameWork</a:t>
              </a:r>
              <a:endParaRPr lang="ko-KR" altLang="en-US"/>
            </a:p>
          </p:txBody>
        </p:sp>
      </p:grpSp>
      <p:sp>
        <p:nvSpPr>
          <p:cNvPr id="50" name="오각형 49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0919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91" y="1247321"/>
            <a:ext cx="2946930" cy="5375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24" y="3381147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aside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0120" y="1456048"/>
            <a:ext cx="76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stiky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14" y="6253919"/>
            <a:ext cx="100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footer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93090" y="3057981"/>
            <a:ext cx="131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main.</a:t>
            </a:r>
          </a:p>
          <a:p>
            <a:r>
              <a:rPr lang="en-US" altLang="ko-KR" smtClean="0"/>
              <a:t>article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824412" y="830719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header</a:t>
            </a: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063" y="525397"/>
            <a:ext cx="3657504" cy="22319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</a:t>
            </a:r>
            <a:r>
              <a:rPr lang="ko-KR" altLang="en-US" sz="2800" b="1" smtClean="0"/>
              <a:t> 화면요소</a:t>
            </a:r>
            <a:endParaRPr lang="ko-KR" altLang="en-US" sz="2800" b="1"/>
          </a:p>
        </p:txBody>
      </p:sp>
      <p:sp>
        <p:nvSpPr>
          <p:cNvPr id="27" name="직사각형 26"/>
          <p:cNvSpPr/>
          <p:nvPr/>
        </p:nvSpPr>
        <p:spPr>
          <a:xfrm>
            <a:off x="885391" y="1239677"/>
            <a:ext cx="2946930" cy="21637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48050" y="1456048"/>
            <a:ext cx="384271" cy="55737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85391" y="1463692"/>
            <a:ext cx="594159" cy="48609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88568" y="1463692"/>
            <a:ext cx="1959482" cy="48609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5391" y="6332243"/>
            <a:ext cx="2931230" cy="29816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41740" y="525396"/>
            <a:ext cx="3358160" cy="16942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458832" y="4132775"/>
            <a:ext cx="3441068" cy="24249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62655" y="156065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Tiles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647423" y="656306"/>
            <a:ext cx="310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apache.tiles</a:t>
            </a:r>
          </a:p>
          <a:p>
            <a:r>
              <a:rPr lang="en-US" altLang="ko-KR" smtClean="0"/>
              <a:t>&lt;dependency&gt;</a:t>
            </a:r>
          </a:p>
          <a:p>
            <a:r>
              <a:rPr lang="en-US" altLang="ko-KR" b="1" smtClean="0"/>
              <a:t>&lt;Id&gt;</a:t>
            </a:r>
            <a:r>
              <a:rPr lang="en-US" altLang="ko-KR" b="1" err="1" smtClean="0"/>
              <a:t>org.apache.tiles</a:t>
            </a:r>
            <a:r>
              <a:rPr lang="en-US" altLang="ko-KR" b="1" smtClean="0"/>
              <a:t>&lt;/Id&gt;</a:t>
            </a:r>
            <a:endParaRPr lang="en-US" altLang="ko-KR" smtClean="0"/>
          </a:p>
          <a:p>
            <a:r>
              <a:rPr lang="en-US" altLang="ko-KR" smtClean="0"/>
              <a:t>&lt;/dependency&gt;</a:t>
            </a: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175" y="3189410"/>
            <a:ext cx="2133898" cy="88594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892" y="3189409"/>
            <a:ext cx="3518245" cy="34338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62655" y="2858369"/>
            <a:ext cx="106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CSS</a:t>
            </a: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18362" y="3891261"/>
            <a:ext cx="1126257" cy="24151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660323" y="4154509"/>
            <a:ext cx="342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CSS</a:t>
            </a:r>
          </a:p>
          <a:p>
            <a:r>
              <a:rPr lang="en-US" altLang="ko-KR" sz="1600" smtClean="0"/>
              <a:t>-header</a:t>
            </a:r>
          </a:p>
          <a:p>
            <a:r>
              <a:rPr lang="en-US" altLang="ko-KR" sz="1600" smtClean="0"/>
              <a:t>-aside</a:t>
            </a:r>
          </a:p>
          <a:p>
            <a:r>
              <a:rPr lang="en-US" altLang="ko-KR" sz="1600" smtClean="0"/>
              <a:t>-article</a:t>
            </a:r>
          </a:p>
          <a:p>
            <a:r>
              <a:rPr lang="en-US" altLang="ko-KR" sz="1600" smtClean="0"/>
              <a:t>-stiky</a:t>
            </a:r>
          </a:p>
          <a:p>
            <a:r>
              <a:rPr lang="en-US" altLang="ko-KR" sz="1600" smtClean="0"/>
              <a:t>-footer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-</a:t>
            </a:r>
            <a:r>
              <a:rPr lang="ko-KR" altLang="en-US" sz="1600" b="1" smtClean="0"/>
              <a:t>각각의 </a:t>
            </a:r>
            <a:r>
              <a:rPr lang="en-US" altLang="ko-KR" sz="1600" b="1" smtClean="0"/>
              <a:t>margin, padding </a:t>
            </a:r>
            <a:r>
              <a:rPr lang="ko-KR" altLang="en-US" sz="1600" b="1" smtClean="0"/>
              <a:t>등</a:t>
            </a:r>
            <a:endParaRPr lang="en-US" altLang="ko-KR" sz="1600" b="1" smtClean="0"/>
          </a:p>
          <a:p>
            <a:r>
              <a:rPr lang="ko-KR" altLang="en-US" sz="1600" b="1" smtClean="0"/>
              <a:t>보여지는 요소를 지정 </a:t>
            </a:r>
            <a:endParaRPr lang="en-US" altLang="ko-KR" sz="1600" b="1" smtClean="0"/>
          </a:p>
        </p:txBody>
      </p:sp>
      <p:sp>
        <p:nvSpPr>
          <p:cNvPr id="35" name="직사각형 34"/>
          <p:cNvSpPr/>
          <p:nvPr/>
        </p:nvSpPr>
        <p:spPr>
          <a:xfrm>
            <a:off x="5805286" y="525395"/>
            <a:ext cx="1482754" cy="51575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각형 3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420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3" y="1224835"/>
            <a:ext cx="9592434" cy="4436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65" y="1508401"/>
            <a:ext cx="2027267" cy="30173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5611" y="840497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* .</a:t>
            </a:r>
            <a:r>
              <a:rPr lang="en-US" altLang="ko-KR" err="1" smtClean="0"/>
              <a:t>jsp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146" y="840497"/>
            <a:ext cx="2039808" cy="17065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89910" y="42057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</a:t>
            </a:r>
            <a:r>
              <a:rPr lang="ko-KR" altLang="en-US" sz="2800" b="1" smtClean="0"/>
              <a:t> 화면요소</a:t>
            </a:r>
            <a:endParaRPr lang="ko-KR" altLang="en-US" sz="2800" b="1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6007100" y="2374375"/>
            <a:ext cx="3148009" cy="98924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877498" y="3260871"/>
            <a:ext cx="2453202" cy="8051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왼쪽 중괄호 37"/>
          <p:cNvSpPr/>
          <p:nvPr/>
        </p:nvSpPr>
        <p:spPr>
          <a:xfrm>
            <a:off x="4431983" y="2800643"/>
            <a:ext cx="806450" cy="920457"/>
          </a:xfrm>
          <a:prstGeom prst="leftBrace">
            <a:avLst>
              <a:gd name="adj1" fmla="val 28534"/>
              <a:gd name="adj2" fmla="val 50000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80928" y="5716099"/>
            <a:ext cx="11305199" cy="953887"/>
            <a:chOff x="380927" y="5710626"/>
            <a:chExt cx="11305199" cy="953887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3954" y="5877946"/>
              <a:ext cx="10860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tiles</a:t>
              </a:r>
              <a:r>
                <a:rPr lang="ko-KR" altLang="en-US" smtClean="0"/>
                <a:t>로 구성한 </a:t>
              </a:r>
              <a:r>
                <a:rPr lang="en-US" altLang="ko-KR" smtClean="0"/>
                <a:t>baseLayout</a:t>
              </a:r>
              <a:r>
                <a:rPr lang="ko-KR" altLang="en-US" smtClean="0"/>
                <a:t>은 각각의 </a:t>
              </a:r>
              <a:r>
                <a:rPr lang="en-US" altLang="ko-KR" smtClean="0"/>
                <a:t>*.jsp</a:t>
              </a:r>
              <a:r>
                <a:rPr lang="ko-KR" altLang="en-US" smtClean="0"/>
                <a:t>의 화면을 나내냄으로 페이지 전환이 이루어 질 때마다</a:t>
              </a:r>
              <a:endParaRPr lang="en-US" altLang="ko-KR" smtClean="0"/>
            </a:p>
            <a:p>
              <a:r>
                <a:rPr lang="ko-KR" altLang="en-US" smtClean="0"/>
                <a:t>각각의 </a:t>
              </a:r>
              <a:r>
                <a:rPr lang="en-US" altLang="ko-KR" smtClean="0"/>
                <a:t>layout</a:t>
              </a:r>
              <a:r>
                <a:rPr lang="ko-KR" altLang="en-US" smtClean="0"/>
                <a:t>의 페이지 변환 없이 </a:t>
              </a:r>
              <a:r>
                <a:rPr lang="en-US" altLang="ko-KR" b="1" smtClean="0"/>
                <a:t>body(main.jsp)</a:t>
              </a:r>
              <a:r>
                <a:rPr lang="ko-KR" altLang="en-US" b="1" smtClean="0"/>
                <a:t>의 고정 된 페이지를 나타내는 것이 가장 큰 장점</a:t>
              </a:r>
              <a:endParaRPr lang="ko-KR" altLang="en-US" b="1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9271322" y="2547003"/>
            <a:ext cx="1013364" cy="769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50118" y="3442981"/>
            <a:ext cx="820809" cy="279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오각형 24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306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r="10937"/>
          <a:stretch/>
        </p:blipFill>
        <p:spPr>
          <a:xfrm>
            <a:off x="6885001" y="1122562"/>
            <a:ext cx="5048200" cy="2800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6275" y="725698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main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화면요소</a:t>
            </a:r>
            <a:endParaRPr lang="ko-KR" altLang="en-US" sz="2800" b="1"/>
          </a:p>
        </p:txBody>
      </p:sp>
      <p:sp>
        <p:nvSpPr>
          <p:cNvPr id="43" name="직사각형 42"/>
          <p:cNvSpPr/>
          <p:nvPr/>
        </p:nvSpPr>
        <p:spPr>
          <a:xfrm>
            <a:off x="5972873" y="4559470"/>
            <a:ext cx="666052" cy="83234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1" y="1119900"/>
            <a:ext cx="6359012" cy="25621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1" y="3992265"/>
            <a:ext cx="7955140" cy="263498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89444" y="373894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goods / service / GoodsServiceImpl.java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209734" y="3949471"/>
            <a:ext cx="3723467" cy="2795769"/>
            <a:chOff x="380927" y="5710626"/>
            <a:chExt cx="11332327" cy="95388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2771" y="5864403"/>
              <a:ext cx="10860483" cy="264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425711" y="4760217"/>
            <a:ext cx="3446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베스트 셀러 아래의 </a:t>
            </a:r>
            <a:r>
              <a:rPr lang="en-US" altLang="ko-KR" smtClean="0"/>
              <a:t>24,000</a:t>
            </a:r>
            <a:r>
              <a:rPr lang="ko-KR" altLang="en-US" smtClean="0"/>
              <a:t>원이 어떻게 어떤 과정을 거쳐</a:t>
            </a:r>
            <a:endParaRPr lang="en-US" altLang="ko-KR" smtClean="0"/>
          </a:p>
          <a:p>
            <a:r>
              <a:rPr lang="ko-KR" altLang="en-US" smtClean="0"/>
              <a:t>브라우저에 출력되는지 </a:t>
            </a:r>
            <a:endParaRPr lang="en-US" altLang="ko-KR" smtClean="0"/>
          </a:p>
          <a:p>
            <a:r>
              <a:rPr lang="ko-KR" altLang="en-US" smtClean="0"/>
              <a:t>알아보겠습니다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34032" y="3272194"/>
            <a:ext cx="997730" cy="3724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046833" y="3458398"/>
            <a:ext cx="6059136" cy="1267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오각형 2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923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r="10937"/>
          <a:stretch/>
        </p:blipFill>
        <p:spPr>
          <a:xfrm>
            <a:off x="6885001" y="1122562"/>
            <a:ext cx="5048200" cy="2800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6275" y="725698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main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</a:t>
            </a:r>
            <a:r>
              <a:rPr lang="ko-KR" altLang="en-US" sz="2800" b="1" smtClean="0"/>
              <a:t> 화면요소</a:t>
            </a:r>
            <a:endParaRPr lang="ko-KR" altLang="en-US" sz="2800" b="1"/>
          </a:p>
        </p:txBody>
      </p:sp>
      <p:sp>
        <p:nvSpPr>
          <p:cNvPr id="43" name="직사각형 42"/>
          <p:cNvSpPr/>
          <p:nvPr/>
        </p:nvSpPr>
        <p:spPr>
          <a:xfrm>
            <a:off x="5972873" y="4559470"/>
            <a:ext cx="666052" cy="83234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1" y="1119900"/>
            <a:ext cx="6359012" cy="2562126"/>
          </a:xfrm>
          <a:prstGeom prst="rect">
            <a:avLst/>
          </a:prstGeom>
        </p:spPr>
      </p:pic>
      <p:cxnSp>
        <p:nvCxnSpPr>
          <p:cNvPr id="48" name="직선 연결선 47"/>
          <p:cNvCxnSpPr/>
          <p:nvPr/>
        </p:nvCxnSpPr>
        <p:spPr>
          <a:xfrm>
            <a:off x="8119501" y="1467144"/>
            <a:ext cx="291679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1" y="3992265"/>
            <a:ext cx="7955140" cy="2634983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863513" y="5075886"/>
            <a:ext cx="3509195" cy="2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417513" y="1536107"/>
            <a:ext cx="4980710" cy="330528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89444" y="373894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goods / service / GoodsServiceImpl.java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250176" y="3770873"/>
            <a:ext cx="3880365" cy="3077766"/>
            <a:chOff x="8154670" y="3690207"/>
            <a:chExt cx="3880365" cy="3077766"/>
          </a:xfrm>
        </p:grpSpPr>
        <p:grpSp>
          <p:nvGrpSpPr>
            <p:cNvPr id="2" name="그룹 1"/>
            <p:cNvGrpSpPr/>
            <p:nvPr/>
          </p:nvGrpSpPr>
          <p:grpSpPr>
            <a:xfrm>
              <a:off x="8154670" y="3923303"/>
              <a:ext cx="3723467" cy="2795769"/>
              <a:chOff x="380927" y="5710626"/>
              <a:chExt cx="11332327" cy="953887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380927" y="5710626"/>
                <a:ext cx="11305199" cy="95388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52771" y="5864403"/>
                <a:ext cx="10860483" cy="264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8353325" y="3690207"/>
              <a:ext cx="3681710" cy="307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smtClean="0"/>
            </a:p>
            <a:p>
              <a:r>
                <a:rPr lang="en-US" altLang="ko-KR" sz="1600" smtClean="0"/>
                <a:t>- GoodsServiceImpl.java</a:t>
              </a:r>
              <a:r>
                <a:rPr lang="ko-KR" altLang="en-US" sz="1600" smtClean="0"/>
                <a:t>의 </a:t>
              </a:r>
              <a:r>
                <a:rPr lang="en-US" altLang="ko-KR" sz="1600"/>
                <a:t/>
              </a:r>
              <a:br>
                <a:rPr lang="en-US" altLang="ko-KR" sz="1600"/>
              </a:br>
              <a:r>
                <a:rPr lang="en-US" altLang="ko-KR" sz="1600" smtClean="0"/>
                <a:t>  Map&lt;String, List&lt;GoodsVO&gt;</a:t>
              </a:r>
              <a:r>
                <a:rPr lang="ko-KR" altLang="en-US" sz="1600" smtClean="0"/>
                <a:t>타입의  </a:t>
              </a:r>
              <a:r>
                <a:rPr lang="en-US" altLang="ko-KR" sz="1600" smtClean="0"/>
                <a:t/>
              </a:r>
              <a:br>
                <a:rPr lang="en-US" altLang="ko-KR" sz="1600" smtClean="0"/>
              </a:br>
              <a:r>
                <a:rPr lang="en-US" altLang="ko-KR" sz="1600" smtClean="0"/>
                <a:t>  listGoods()</a:t>
              </a:r>
              <a:r>
                <a:rPr lang="ko-KR" altLang="en-US" sz="1600" smtClean="0"/>
                <a:t>함수로</a:t>
              </a:r>
              <a:r>
                <a:rPr lang="en-US" altLang="ko-KR" sz="1600"/>
                <a:t> </a:t>
              </a:r>
              <a:r>
                <a:rPr lang="en-US" altLang="ko-KR" sz="1600" smtClean="0"/>
                <a:t>goodsMap</a:t>
              </a:r>
              <a:r>
                <a:rPr lang="ko-KR" altLang="en-US" sz="1600" smtClean="0"/>
                <a:t>객체를   </a:t>
              </a:r>
              <a:r>
                <a:rPr lang="en-US" altLang="ko-KR" sz="1600" smtClean="0"/>
                <a:t/>
              </a:r>
              <a:br>
                <a:rPr lang="en-US" altLang="ko-KR" sz="1600" smtClean="0"/>
              </a:br>
              <a:r>
                <a:rPr lang="en-US" altLang="ko-KR" sz="1600" smtClean="0"/>
                <a:t>  </a:t>
              </a:r>
              <a:r>
                <a:rPr lang="ko-KR" altLang="en-US" sz="1600" smtClean="0"/>
                <a:t>만듭니다</a:t>
              </a:r>
              <a:r>
                <a:rPr lang="en-US" altLang="ko-KR" sz="1600" smtClean="0"/>
                <a:t>.</a:t>
              </a:r>
            </a:p>
            <a:p>
              <a:endParaRPr lang="en-US" altLang="ko-KR" sz="1600" smtClean="0"/>
            </a:p>
            <a:p>
              <a:r>
                <a:rPr lang="en-US" altLang="ko-KR" sz="1600" smtClean="0"/>
                <a:t>- </a:t>
              </a:r>
              <a:r>
                <a:rPr lang="ko-KR" altLang="en-US" sz="1600" smtClean="0"/>
                <a:t>그 객체 안에 </a:t>
              </a:r>
              <a:r>
                <a:rPr lang="en-US" altLang="ko-KR" sz="1600" smtClean="0"/>
                <a:t>“bestseller”</a:t>
              </a:r>
              <a:r>
                <a:rPr lang="ko-KR" altLang="en-US" sz="1600" smtClean="0"/>
                <a:t>를</a:t>
              </a:r>
              <a:endParaRPr lang="en-US" altLang="ko-KR" sz="1600" smtClean="0"/>
            </a:p>
            <a:p>
              <a:r>
                <a:rPr lang="en-US" altLang="ko-KR" sz="1600"/>
                <a:t> </a:t>
              </a:r>
              <a:r>
                <a:rPr lang="en-US" altLang="ko-KR" sz="1600" smtClean="0"/>
                <a:t> put</a:t>
              </a:r>
              <a:r>
                <a:rPr lang="ko-KR" altLang="en-US" sz="1600" smtClean="0"/>
                <a:t>합니다</a:t>
              </a:r>
              <a:r>
                <a:rPr lang="en-US" altLang="ko-KR" sz="1600" smtClean="0"/>
                <a:t>.</a:t>
              </a:r>
            </a:p>
            <a:p>
              <a:endParaRPr lang="en-US" altLang="ko-KR" sz="1600" smtClean="0"/>
            </a:p>
            <a:p>
              <a:r>
                <a:rPr lang="en-US" altLang="ko-KR" sz="1600" smtClean="0"/>
                <a:t>- main.jsp</a:t>
              </a:r>
              <a:r>
                <a:rPr lang="ko-KR" altLang="en-US" sz="1600" smtClean="0"/>
                <a:t>에서는 </a:t>
              </a:r>
              <a:r>
                <a:rPr lang="en-US" altLang="ko-KR" sz="1600" smtClean="0"/>
                <a:t/>
              </a:r>
              <a:br>
                <a:rPr lang="en-US" altLang="ko-KR" sz="1600" smtClean="0"/>
              </a:br>
              <a:r>
                <a:rPr lang="en-US" altLang="ko-KR" sz="1600" smtClean="0"/>
                <a:t>  goodsMap.bestseller</a:t>
              </a:r>
              <a:r>
                <a:rPr lang="ko-KR" altLang="en-US" sz="1600" smtClean="0"/>
                <a:t>로 </a:t>
              </a:r>
              <a:endParaRPr lang="en-US" altLang="ko-KR" sz="1600" smtClean="0"/>
            </a:p>
            <a:p>
              <a:r>
                <a:rPr lang="ko-KR" altLang="en-US" sz="1600" smtClean="0"/>
                <a:t>  받습니다</a:t>
              </a:r>
              <a:r>
                <a:rPr lang="en-US" altLang="ko-KR" sz="1600" smtClean="0"/>
                <a:t>.</a:t>
              </a:r>
              <a:endParaRPr lang="ko-KR" altLang="en-US" sz="160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643716" y="4146080"/>
            <a:ext cx="1189210" cy="215517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52311" y="4383901"/>
            <a:ext cx="899184" cy="23666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80225" y="4134048"/>
            <a:ext cx="2645152" cy="23996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51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r="10937"/>
          <a:stretch/>
        </p:blipFill>
        <p:spPr>
          <a:xfrm>
            <a:off x="6885001" y="1122562"/>
            <a:ext cx="5048200" cy="2800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6275" y="725698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main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</a:t>
            </a:r>
            <a:r>
              <a:rPr lang="ko-KR" altLang="en-US" sz="2800" b="1" smtClean="0"/>
              <a:t> 화면요소</a:t>
            </a:r>
            <a:endParaRPr lang="ko-KR" altLang="en-US" sz="2800" b="1"/>
          </a:p>
        </p:txBody>
      </p:sp>
      <p:grpSp>
        <p:nvGrpSpPr>
          <p:cNvPr id="2" name="그룹 1"/>
          <p:cNvGrpSpPr/>
          <p:nvPr/>
        </p:nvGrpSpPr>
        <p:grpSpPr>
          <a:xfrm>
            <a:off x="8244584" y="4015269"/>
            <a:ext cx="3723467" cy="2795769"/>
            <a:chOff x="380927" y="5710626"/>
            <a:chExt cx="11332327" cy="95388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2771" y="5864403"/>
              <a:ext cx="10860483" cy="264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cxnSp>
        <p:nvCxnSpPr>
          <p:cNvPr id="36" name="직선 연결선 35"/>
          <p:cNvCxnSpPr/>
          <p:nvPr/>
        </p:nvCxnSpPr>
        <p:spPr>
          <a:xfrm flipV="1">
            <a:off x="9504116" y="3275026"/>
            <a:ext cx="1047497" cy="518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72873" y="4559470"/>
            <a:ext cx="666052" cy="83234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531956" y="4549154"/>
            <a:ext cx="39069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- Map</a:t>
            </a:r>
            <a:r>
              <a:rPr lang="ko-KR" altLang="en-US" sz="1400" smtClean="0"/>
              <a:t>타입의 </a:t>
            </a:r>
            <a:r>
              <a:rPr lang="en-US" altLang="ko-KR" sz="1400" smtClean="0"/>
              <a:t>goodsMap.bestseller</a:t>
            </a:r>
            <a:r>
              <a:rPr lang="ko-KR" altLang="en-US" sz="1400" smtClean="0"/>
              <a:t>의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</a:t>
            </a:r>
            <a:r>
              <a:rPr lang="ko-KR" altLang="en-US" sz="1400" smtClean="0"/>
              <a:t>정보를</a:t>
            </a:r>
            <a:r>
              <a:rPr lang="en-US" altLang="ko-KR" sz="1400" smtClean="0"/>
              <a:t> jsp.</a:t>
            </a:r>
            <a:r>
              <a:rPr lang="en-US" altLang="ko-KR" sz="1400" b="1" smtClean="0"/>
              <a:t>JSTL</a:t>
            </a:r>
            <a:r>
              <a:rPr lang="ko-KR" altLang="en-US" sz="1400" smtClean="0"/>
              <a:t>태그</a:t>
            </a:r>
            <a:endParaRPr lang="en-US" altLang="ko-KR" sz="1400" smtClean="0"/>
          </a:p>
          <a:p>
            <a:r>
              <a:rPr lang="ko-KR" altLang="en-US" sz="1400" smtClean="0"/>
              <a:t>  기능을</a:t>
            </a:r>
            <a:r>
              <a:rPr lang="en-US" altLang="ko-KR" sz="1400" smtClean="0"/>
              <a:t> </a:t>
            </a:r>
            <a:r>
              <a:rPr lang="ko-KR" altLang="en-US" sz="1400" smtClean="0"/>
              <a:t>사용하여 </a:t>
            </a:r>
            <a:r>
              <a:rPr lang="en-US" altLang="ko-KR" sz="1400" smtClean="0"/>
              <a:t>items</a:t>
            </a:r>
            <a:r>
              <a:rPr lang="ko-KR" altLang="en-US" sz="1400" smtClean="0"/>
              <a:t>의 값을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var=“item”</a:t>
            </a:r>
            <a:r>
              <a:rPr lang="ko-KR" altLang="en-US" sz="1400" smtClean="0"/>
              <a:t>에</a:t>
            </a:r>
            <a:r>
              <a:rPr lang="en-US" altLang="ko-KR" sz="1400" smtClean="0"/>
              <a:t> </a:t>
            </a:r>
            <a:r>
              <a:rPr lang="ko-KR" altLang="en-US" sz="1400" smtClean="0"/>
              <a:t>넣습니다 </a:t>
            </a:r>
            <a:endParaRPr lang="en-US" altLang="ko-KR" sz="1400" smtClean="0"/>
          </a:p>
          <a:p>
            <a:endParaRPr lang="en-US" altLang="ko-KR" sz="1400"/>
          </a:p>
          <a:p>
            <a:r>
              <a:rPr lang="en-US" altLang="ko-KR" sz="1400" smtClean="0"/>
              <a:t>- ${</a:t>
            </a:r>
            <a:r>
              <a:rPr lang="en-US" altLang="ko-KR" sz="1400" b="1" smtClean="0"/>
              <a:t>item</a:t>
            </a:r>
            <a:r>
              <a:rPr lang="en-US" altLang="ko-KR" sz="1400" smtClean="0"/>
              <a:t>.goods_price}</a:t>
            </a:r>
            <a:r>
              <a:rPr lang="ko-KR" altLang="en-US" sz="1400" smtClean="0"/>
              <a:t>는 </a:t>
            </a:r>
            <a:r>
              <a:rPr lang="en-US" altLang="ko-KR" sz="1400" smtClean="0"/>
              <a:t>GoodsVO</a:t>
            </a:r>
            <a:r>
              <a:rPr lang="ko-KR" altLang="en-US" sz="1400" smtClean="0"/>
              <a:t>에서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goods_price</a:t>
            </a:r>
            <a:r>
              <a:rPr lang="ko-KR" altLang="en-US" sz="1400" smtClean="0"/>
              <a:t>의 값을 받습니다</a:t>
            </a:r>
            <a:r>
              <a:rPr lang="en-US" altLang="ko-KR" sz="1400" smtClean="0"/>
              <a:t>.</a:t>
            </a:r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1" y="1119900"/>
            <a:ext cx="6359012" cy="2562126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294609" y="3536045"/>
            <a:ext cx="476577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8863343" y="1475286"/>
            <a:ext cx="1013063" cy="179974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119501" y="1467144"/>
            <a:ext cx="29167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1" y="3992265"/>
            <a:ext cx="7955140" cy="263498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89444" y="373894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goods / service / GoodsServiceImpl.java</a:t>
            </a:r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V="1">
            <a:off x="8571238" y="3439720"/>
            <a:ext cx="1305168" cy="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오각형 24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484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r="10937"/>
          <a:stretch/>
        </p:blipFill>
        <p:spPr>
          <a:xfrm>
            <a:off x="6885001" y="1122562"/>
            <a:ext cx="5048200" cy="2800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6275" y="725698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main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화면요소</a:t>
            </a:r>
            <a:endParaRPr lang="ko-KR" altLang="en-US" sz="2800" b="1"/>
          </a:p>
        </p:txBody>
      </p:sp>
      <p:grpSp>
        <p:nvGrpSpPr>
          <p:cNvPr id="2" name="그룹 1"/>
          <p:cNvGrpSpPr/>
          <p:nvPr/>
        </p:nvGrpSpPr>
        <p:grpSpPr>
          <a:xfrm>
            <a:off x="8244584" y="3970165"/>
            <a:ext cx="3723467" cy="2795769"/>
            <a:chOff x="380927" y="5710626"/>
            <a:chExt cx="11332327" cy="953887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80927" y="5710626"/>
              <a:ext cx="11305199" cy="9538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2771" y="5864403"/>
              <a:ext cx="10860483" cy="264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972873" y="4559470"/>
            <a:ext cx="666052" cy="83234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32202" y="4509537"/>
            <a:ext cx="36269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기존에는</a:t>
            </a:r>
            <a:r>
              <a:rPr lang="en-US" altLang="ko-KR" sz="1200" smtClean="0"/>
              <a:t>&lt;%=session.getAtrribute(“goods_price”) %&gt;</a:t>
            </a:r>
            <a:r>
              <a:rPr lang="ko-KR" altLang="en-US" sz="1400" smtClean="0"/>
              <a:t>로 표현했지만 </a:t>
            </a:r>
            <a:r>
              <a:rPr lang="en-US" altLang="ko-KR" sz="1400"/>
              <a:t>Expression Languege</a:t>
            </a:r>
            <a:r>
              <a:rPr lang="ko-KR" altLang="en-US" sz="1400" smtClean="0"/>
              <a:t>는</a:t>
            </a:r>
            <a:endParaRPr lang="en-US" altLang="ko-KR" sz="1400" smtClean="0"/>
          </a:p>
          <a:p>
            <a:r>
              <a:rPr lang="en-US" altLang="ko-KR" sz="1400" smtClean="0"/>
              <a:t>jsp </a:t>
            </a:r>
            <a:r>
              <a:rPr lang="en-US" altLang="ko-KR" sz="1400"/>
              <a:t>2.0</a:t>
            </a:r>
            <a:r>
              <a:rPr lang="ko-KR" altLang="en-US" sz="1400"/>
              <a:t>에서 추가 된 스크립트 </a:t>
            </a:r>
            <a:r>
              <a:rPr lang="ko-KR" altLang="en-US" sz="1400" smtClean="0"/>
              <a:t>언어로</a:t>
            </a:r>
            <a:endParaRPr lang="en-US" altLang="ko-KR" sz="1400"/>
          </a:p>
          <a:p>
            <a:r>
              <a:rPr lang="en-US" altLang="ko-KR" sz="1400" b="1" smtClean="0"/>
              <a:t>EL</a:t>
            </a:r>
            <a:r>
              <a:rPr lang="ko-KR" altLang="en-US" sz="1400" b="1" smtClean="0"/>
              <a:t>을 이용하여 세션에 있는</a:t>
            </a:r>
            <a:endParaRPr lang="en-US" altLang="ko-KR" sz="1400" b="1" smtClean="0"/>
          </a:p>
          <a:p>
            <a:r>
              <a:rPr lang="en-US" altLang="ko-KR" sz="1400" smtClean="0"/>
              <a:t>var</a:t>
            </a:r>
            <a:r>
              <a:rPr lang="en-US" altLang="ko-KR" sz="1400"/>
              <a:t>=“goods_price”</a:t>
            </a:r>
            <a:r>
              <a:rPr lang="ko-KR" altLang="en-US" sz="1400" smtClean="0"/>
              <a:t>를</a:t>
            </a:r>
            <a:endParaRPr lang="en-US" altLang="ko-KR" sz="1400" smtClean="0"/>
          </a:p>
          <a:p>
            <a:r>
              <a:rPr lang="en-US" altLang="ko-KR" sz="1400" b="1" smtClean="0"/>
              <a:t>$(</a:t>
            </a:r>
            <a:r>
              <a:rPr lang="en-US" altLang="ko-KR" sz="1400" b="1"/>
              <a:t>goods_price</a:t>
            </a:r>
            <a:r>
              <a:rPr lang="en-US" altLang="ko-KR" sz="1400" b="1" smtClean="0"/>
              <a:t>)</a:t>
            </a:r>
            <a:r>
              <a:rPr lang="ko-KR" altLang="en-US" sz="1400" smtClean="0"/>
              <a:t>로 브라우저에 전송합니다</a:t>
            </a:r>
            <a:r>
              <a:rPr lang="en-US" altLang="ko-KR" sz="1400" smtClean="0"/>
              <a:t>.</a:t>
            </a:r>
            <a:endParaRPr lang="en-US" altLang="ko-KR" sz="1400" b="1"/>
          </a:p>
          <a:p>
            <a:endParaRPr lang="ko-KR" altLang="en-US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1" y="1119900"/>
            <a:ext cx="6359012" cy="2562126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294609" y="3536045"/>
            <a:ext cx="476577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1956116" y="3443297"/>
            <a:ext cx="6163385" cy="296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3363" y="2716968"/>
            <a:ext cx="476577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956116" y="2625673"/>
            <a:ext cx="2951397" cy="7109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1" y="3992265"/>
            <a:ext cx="7955140" cy="263498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89444" y="373894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goods / service / GoodsServiceImpl.java</a:t>
            </a:r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 flipV="1">
            <a:off x="8229559" y="3601425"/>
            <a:ext cx="1051865" cy="867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144000" y="3067940"/>
            <a:ext cx="1366844" cy="25891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4069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r="10937"/>
          <a:stretch/>
        </p:blipFill>
        <p:spPr>
          <a:xfrm>
            <a:off x="6885001" y="1122562"/>
            <a:ext cx="5048200" cy="28007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6275" y="725698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main / </a:t>
            </a:r>
            <a:r>
              <a:rPr lang="en-US" altLang="ko-KR" err="1" smtClean="0"/>
              <a:t>main.jsp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화면요소</a:t>
            </a:r>
            <a:endParaRPr lang="ko-KR" altLang="en-US" sz="2800" b="1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9504116" y="3275026"/>
            <a:ext cx="1047497" cy="518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972873" y="4559470"/>
            <a:ext cx="666052" cy="832346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1" y="1119900"/>
            <a:ext cx="6359012" cy="2562126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294609" y="3536045"/>
            <a:ext cx="476577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1956116" y="3443297"/>
            <a:ext cx="6163385" cy="2966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973363" y="2716968"/>
            <a:ext cx="476577" cy="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1956116" y="2625673"/>
            <a:ext cx="2951397" cy="7109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9116766" y="1475286"/>
            <a:ext cx="759640" cy="177739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119501" y="1467144"/>
            <a:ext cx="29167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1" y="3992265"/>
            <a:ext cx="7955140" cy="2634983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863513" y="5075886"/>
            <a:ext cx="3509195" cy="2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408460" y="1545738"/>
            <a:ext cx="4306513" cy="32956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89444" y="3738943"/>
            <a:ext cx="458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goods / service / GoodsServiceImpl.java</a:t>
            </a:r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V="1">
            <a:off x="8571238" y="3439720"/>
            <a:ext cx="1305168" cy="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8229559" y="3601425"/>
            <a:ext cx="1051865" cy="8671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오각형 2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5342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3600000">
            <a:off x="10824535" y="3308912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7200000">
            <a:off x="10824535" y="4324911"/>
            <a:ext cx="827616" cy="1724552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메인 페이지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빠른 메뉴</a:t>
            </a:r>
            <a:endParaRPr lang="ko-KR" altLang="en-US" sz="2800" b="1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8" y="1867909"/>
            <a:ext cx="1857634" cy="2476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8" y="2115594"/>
            <a:ext cx="8649907" cy="456311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08" y="1639277"/>
            <a:ext cx="6192114" cy="209579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7519304" y="794470"/>
            <a:ext cx="1361519" cy="3096414"/>
            <a:chOff x="655272" y="1163733"/>
            <a:chExt cx="1361519" cy="30964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272" y="1163733"/>
              <a:ext cx="790685" cy="19624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272" y="3221777"/>
              <a:ext cx="1352739" cy="1038370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890534" y="3866559"/>
              <a:ext cx="1126257" cy="24151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6" name="직선 화살표 연결선 55"/>
          <p:cNvCxnSpPr/>
          <p:nvPr/>
        </p:nvCxnSpPr>
        <p:spPr>
          <a:xfrm flipH="1">
            <a:off x="625358" y="2363279"/>
            <a:ext cx="680" cy="47150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45170" y="2933937"/>
            <a:ext cx="10974" cy="336305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1178488" y="3568837"/>
            <a:ext cx="0" cy="1558689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1183913" y="5337980"/>
            <a:ext cx="0" cy="44902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9072108" y="1247056"/>
            <a:ext cx="2933826" cy="5331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9134146" y="1385804"/>
            <a:ext cx="291995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sticky</a:t>
            </a:r>
          </a:p>
          <a:p>
            <a:r>
              <a:rPr lang="en-US" altLang="ko-KR"/>
              <a:t> </a:t>
            </a:r>
            <a:r>
              <a:rPr lang="en-US" altLang="ko-KR" sz="1400" smtClean="0"/>
              <a:t>- jsp/jstl/core&lt;TagLibrary&gt;</a:t>
            </a:r>
          </a:p>
          <a:p>
            <a:endParaRPr lang="en-US" altLang="ko-KR" sz="1400" smtClean="0"/>
          </a:p>
          <a:p>
            <a:r>
              <a:rPr lang="en-US" altLang="ko-KR" sz="1400" smtClean="0"/>
              <a:t> - &lt;c : choose/&gt;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&lt;c : when , otherwise/&gt;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jstl</a:t>
            </a:r>
            <a:r>
              <a:rPr lang="ko-KR" altLang="en-US" sz="1400" smtClean="0"/>
              <a:t>에서 제공하는 </a:t>
            </a:r>
            <a:r>
              <a:rPr lang="en-US" altLang="ko-KR" sz="1400" smtClean="0"/>
              <a:t>if, else</a:t>
            </a:r>
            <a:r>
              <a:rPr lang="ko-KR" altLang="en-US" sz="1400" smtClean="0"/>
              <a:t>문</a:t>
            </a:r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- forEach</a:t>
            </a:r>
          </a:p>
          <a:p>
            <a:r>
              <a:rPr lang="en-US" altLang="ko-KR" sz="1400" smtClean="0"/>
              <a:t>   jstl</a:t>
            </a:r>
            <a:r>
              <a:rPr lang="ko-KR" altLang="en-US" sz="1400" smtClean="0"/>
              <a:t>에서 제공하는 </a:t>
            </a:r>
            <a:r>
              <a:rPr lang="en-US" altLang="ko-KR" sz="1400" smtClean="0"/>
              <a:t>for</a:t>
            </a:r>
            <a:r>
              <a:rPr lang="ko-KR" altLang="en-US" sz="1400" smtClean="0"/>
              <a:t>문</a:t>
            </a:r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- varStatus 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상태변수라고 하며</a:t>
            </a:r>
            <a:endParaRPr lang="en-US" altLang="ko-KR" sz="1400" smtClean="0"/>
          </a:p>
          <a:p>
            <a:r>
              <a:rPr lang="en-US" altLang="ko-KR" sz="1400" smtClean="0"/>
              <a:t>   </a:t>
            </a:r>
            <a:r>
              <a:rPr lang="ko-KR" altLang="en-US" sz="1400" smtClean="0"/>
              <a:t>주로 사용되는 것은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current : </a:t>
            </a:r>
            <a:r>
              <a:rPr lang="ko-KR" altLang="en-US" sz="1400" smtClean="0"/>
              <a:t>현재 해당 번호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count   : 1</a:t>
            </a:r>
            <a:r>
              <a:rPr lang="ko-KR" altLang="en-US" sz="1400" smtClean="0"/>
              <a:t>부터 시작</a:t>
            </a:r>
            <a:r>
              <a:rPr lang="en-US" altLang="ko-KR" sz="1400" smtClean="0"/>
              <a:t> </a:t>
            </a:r>
          </a:p>
          <a:p>
            <a:endParaRPr lang="en-US" altLang="ko-KR" sz="1400" smtClean="0"/>
          </a:p>
          <a:p>
            <a:r>
              <a:rPr lang="en-US" altLang="ko-KR" sz="1400" smtClean="0"/>
              <a:t> - img_sticky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thumnails</a:t>
            </a:r>
            <a:r>
              <a:rPr lang="ko-KR" altLang="en-US" sz="1400" smtClean="0"/>
              <a:t>를 사용하여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var=“item”</a:t>
            </a:r>
            <a:r>
              <a:rPr lang="ko-KR" altLang="en-US" sz="1400" smtClean="0"/>
              <a:t>에 차례로 저장</a:t>
            </a:r>
            <a:r>
              <a:rPr lang="en-US" altLang="ko-KR" sz="1400" smtClean="0"/>
              <a:t> </a:t>
            </a:r>
          </a:p>
          <a:p>
            <a:endParaRPr lang="en-US" altLang="ko-KR" sz="1400"/>
          </a:p>
          <a:p>
            <a:r>
              <a:rPr lang="en-US" altLang="ko-KR" sz="1400" smtClean="0"/>
              <a:t> - hidden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상품을 클릭할 때마다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상품의 정보를 숨기는 역할</a:t>
            </a:r>
            <a:endParaRPr lang="en-US" altLang="ko-KR" sz="14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386042" y="2179200"/>
            <a:ext cx="34840" cy="439929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858428" y="3272084"/>
            <a:ext cx="5487" cy="275261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22986" y="1149870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quickMenu.jsp</a:t>
            </a:r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>
            <a:off x="4768850" y="1836960"/>
            <a:ext cx="1469108" cy="1189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1099177" y="3381147"/>
            <a:ext cx="710573" cy="742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V="1">
            <a:off x="555714" y="2293731"/>
            <a:ext cx="710573" cy="742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V="1">
            <a:off x="686740" y="3013075"/>
            <a:ext cx="1211910" cy="881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674043" y="2493036"/>
            <a:ext cx="710573" cy="742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471179" y="3388576"/>
            <a:ext cx="92870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2815628" y="3738810"/>
            <a:ext cx="165702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2059764" y="4665785"/>
            <a:ext cx="1281313" cy="60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4907513" y="4138863"/>
            <a:ext cx="1120308" cy="50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236703" y="91061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quickMenu.jsp</a:t>
            </a:r>
            <a:endParaRPr lang="ko-KR" altLang="en-US"/>
          </a:p>
        </p:txBody>
      </p:sp>
      <p:sp>
        <p:nvSpPr>
          <p:cNvPr id="35" name="오각형 34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632544" y="1654924"/>
            <a:ext cx="527009" cy="83811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614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1" y="1751156"/>
            <a:ext cx="5736384" cy="2380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71" y="4107034"/>
            <a:ext cx="5667382" cy="14729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473" y="2089715"/>
            <a:ext cx="1342186" cy="36910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메인 페이지 </a:t>
            </a:r>
            <a:r>
              <a:rPr lang="en-US" altLang="ko-KR" sz="2800" b="1"/>
              <a:t>- </a:t>
            </a:r>
            <a:r>
              <a:rPr lang="ko-KR" altLang="en-US" sz="2800" b="1" smtClean="0"/>
              <a:t>빠른 메뉴</a:t>
            </a:r>
            <a:endParaRPr lang="ko-KR" altLang="en-US" sz="2800" b="1"/>
          </a:p>
        </p:txBody>
      </p:sp>
      <p:sp>
        <p:nvSpPr>
          <p:cNvPr id="17" name="TextBox 16"/>
          <p:cNvSpPr txBox="1"/>
          <p:nvPr/>
        </p:nvSpPr>
        <p:spPr>
          <a:xfrm>
            <a:off x="322986" y="1149870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common / quickMenu.jsp</a:t>
            </a: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266868" y="3831179"/>
            <a:ext cx="3349490" cy="137661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564501" y="1149870"/>
            <a:ext cx="3363931" cy="5331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805177" y="1626554"/>
            <a:ext cx="2995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주황</a:t>
            </a:r>
            <a:endParaRPr lang="en-US" altLang="ko-KR" sz="2000" b="1" smtClean="0"/>
          </a:p>
          <a:p>
            <a:r>
              <a:rPr lang="en-US" altLang="ko-KR"/>
              <a:t> </a:t>
            </a:r>
            <a:r>
              <a:rPr lang="en-US" altLang="ko-KR" sz="1400" smtClean="0"/>
              <a:t>- </a:t>
            </a:r>
            <a:r>
              <a:rPr lang="ko-KR" altLang="en-US" sz="1400" smtClean="0"/>
              <a:t>다음 버튼을 누르게 되면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fn_show_next_goods() </a:t>
            </a:r>
            <a:r>
              <a:rPr lang="ko-KR" altLang="en-US" sz="1400" smtClean="0"/>
              <a:t>호출</a:t>
            </a:r>
            <a:endParaRPr lang="en-US" altLang="ko-KR" sz="14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</a:p>
          <a:p>
            <a:r>
              <a:rPr lang="ko-KR" altLang="en-US" sz="2000" b="1" smtClean="0"/>
              <a:t>검정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1400" smtClean="0"/>
              <a:t>- </a:t>
            </a:r>
            <a:r>
              <a:rPr lang="ko-KR" altLang="en-US" sz="1400" smtClean="0"/>
              <a:t>다른 상품을 검색할 때마다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cur_goods_num</a:t>
            </a:r>
            <a:r>
              <a:rPr lang="ko-KR" altLang="en-US" sz="1400" smtClean="0"/>
              <a:t>의 인덱스를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1</a:t>
            </a:r>
            <a:r>
              <a:rPr lang="ko-KR" altLang="en-US" sz="1400" smtClean="0"/>
              <a:t>씩 증가</a:t>
            </a:r>
            <a:endParaRPr lang="en-US" altLang="ko-KR" sz="1400" smtClean="0"/>
          </a:p>
          <a:p>
            <a:endParaRPr lang="en-US" altLang="ko-KR" sz="1400"/>
          </a:p>
          <a:p>
            <a:r>
              <a:rPr lang="ko-KR" altLang="en-US" sz="2000" b="1" smtClean="0"/>
              <a:t>초록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1400" smtClean="0"/>
              <a:t>- session</a:t>
            </a:r>
            <a:r>
              <a:rPr lang="ko-KR" altLang="en-US" sz="1400" smtClean="0"/>
              <a:t>에 있는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    img_sticky</a:t>
            </a:r>
            <a:r>
              <a:rPr lang="ko-KR" altLang="en-US" sz="1400" smtClean="0"/>
              <a:t>의 값을 받아와</a:t>
            </a:r>
            <a:endParaRPr lang="en-US" altLang="ko-KR" sz="1400" smtClean="0"/>
          </a:p>
          <a:p>
            <a:r>
              <a:rPr lang="en-US" altLang="ko-KR" sz="1400" b="1"/>
              <a:t> </a:t>
            </a:r>
            <a:r>
              <a:rPr lang="en-US" altLang="ko-KR" sz="1400" b="1" smtClean="0"/>
              <a:t>  ‘</a:t>
            </a:r>
            <a:r>
              <a:rPr lang="en-US" altLang="ko-KR" sz="1400" smtClean="0"/>
              <a:t>url + ?’ </a:t>
            </a:r>
            <a:r>
              <a:rPr lang="ko-KR" altLang="en-US" sz="1400" smtClean="0"/>
              <a:t>매개변수</a:t>
            </a:r>
            <a:r>
              <a:rPr lang="en-US" altLang="ko-KR" sz="1400" smtClean="0"/>
              <a:t> goods_id</a:t>
            </a:r>
            <a:r>
              <a:rPr lang="ko-KR" altLang="en-US" sz="1400" smtClean="0"/>
              <a:t>를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 </a:t>
            </a:r>
            <a:r>
              <a:rPr lang="en-US" altLang="ko-KR" sz="1400" smtClean="0"/>
              <a:t>thumnails</a:t>
            </a:r>
            <a:r>
              <a:rPr lang="ko-KR" altLang="en-US" sz="1400" smtClean="0"/>
              <a:t>를 사용하여 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</a:t>
            </a:r>
            <a:r>
              <a:rPr lang="ko-KR" altLang="en-US" sz="1400" smtClean="0"/>
              <a:t>나타나게 합니다</a:t>
            </a:r>
            <a:endParaRPr lang="en-US" altLang="ko-KR" sz="2000" b="1" smtClean="0"/>
          </a:p>
          <a:p>
            <a:endParaRPr lang="en-US" altLang="ko-KR" sz="1400"/>
          </a:p>
          <a:p>
            <a:endParaRPr lang="en-US" altLang="ko-KR" sz="1400" smtClean="0"/>
          </a:p>
          <a:p>
            <a:r>
              <a:rPr lang="en-US" altLang="ko-KR" sz="1600" b="1"/>
              <a:t> </a:t>
            </a:r>
            <a:r>
              <a:rPr lang="en-US" altLang="ko-KR" sz="1600" b="1" smtClean="0"/>
              <a:t>  </a:t>
            </a:r>
            <a:endParaRPr lang="en-US" altLang="ko-KR" sz="2000" b="1"/>
          </a:p>
          <a:p>
            <a:endParaRPr lang="en-US" altLang="ko-KR" sz="1600" smtClean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655628" y="3815588"/>
            <a:ext cx="2929783" cy="1559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65510" y="5191125"/>
            <a:ext cx="477121" cy="2190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4555969" y="5207793"/>
            <a:ext cx="2322497" cy="5797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588168" y="5143500"/>
            <a:ext cx="1316957" cy="876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262063" y="5305426"/>
            <a:ext cx="310515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1417320" y="2278382"/>
            <a:ext cx="170848" cy="29088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124117" y="2217420"/>
            <a:ext cx="1428583" cy="19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2384205" y="3823383"/>
            <a:ext cx="12629" cy="115736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062018" y="2340235"/>
            <a:ext cx="3493951" cy="1603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347103" y="3599225"/>
            <a:ext cx="1884063" cy="5326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645835" y="3654339"/>
            <a:ext cx="1648913" cy="75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3008272" y="2367477"/>
            <a:ext cx="93400" cy="115020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283521" y="3987762"/>
            <a:ext cx="870184" cy="105893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각형 29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2192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회원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로그인 기능</a:t>
            </a:r>
            <a:endParaRPr lang="ko-KR" altLang="en-US" sz="28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r="40454"/>
          <a:stretch/>
        </p:blipFill>
        <p:spPr>
          <a:xfrm>
            <a:off x="4907513" y="416393"/>
            <a:ext cx="2512923" cy="14480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28734"/>
          <a:stretch/>
        </p:blipFill>
        <p:spPr>
          <a:xfrm>
            <a:off x="406322" y="5394735"/>
            <a:ext cx="6415583" cy="13051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7284" y="4959322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 / controller / MemberController.java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72" y="1697098"/>
            <a:ext cx="4428594" cy="32291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6322" y="1255416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WEB-INF / views / member / loginFom.jsp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065294" y="2116848"/>
            <a:ext cx="6629401" cy="27455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924015" y="1412205"/>
            <a:ext cx="582742" cy="2520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21915" y="5582652"/>
            <a:ext cx="4832137" cy="192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09435" y="2602666"/>
            <a:ext cx="6670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loginForm.jsp</a:t>
            </a:r>
            <a:r>
              <a:rPr lang="ko-KR" altLang="en-US" sz="2000" smtClean="0"/>
              <a:t>에서 구현한</a:t>
            </a:r>
            <a:endParaRPr lang="en-US" altLang="ko-KR" sz="2000" smtClean="0"/>
          </a:p>
          <a:p>
            <a:r>
              <a:rPr lang="ko-KR" altLang="en-US" sz="2000" smtClean="0"/>
              <a:t>회원 로그인 창에서</a:t>
            </a:r>
            <a:endParaRPr lang="en-US" altLang="ko-KR" sz="2000" smtClean="0"/>
          </a:p>
          <a:p>
            <a:r>
              <a:rPr lang="ko-KR" altLang="en-US" sz="2000" smtClean="0"/>
              <a:t>로그인 버튼을 눌렀을 때</a:t>
            </a:r>
            <a:r>
              <a:rPr lang="en-US" altLang="ko-KR" sz="2000" smtClean="0"/>
              <a:t>,</a:t>
            </a:r>
          </a:p>
          <a:p>
            <a:r>
              <a:rPr lang="en-US" altLang="ko-KR" sz="2000" smtClean="0"/>
              <a:t>MemberController.java</a:t>
            </a:r>
            <a:r>
              <a:rPr lang="ko-KR" altLang="en-US" sz="2000" smtClean="0"/>
              <a:t>에서 </a:t>
            </a:r>
            <a:r>
              <a:rPr lang="en-US" altLang="ko-KR" sz="2000" smtClean="0"/>
              <a:t>login</a:t>
            </a:r>
            <a:r>
              <a:rPr lang="ko-KR" altLang="en-US" sz="2000" smtClean="0"/>
              <a:t>함수를 </a:t>
            </a:r>
            <a:r>
              <a:rPr lang="en-US" altLang="ko-KR" sz="2000" smtClean="0"/>
              <a:t>MemberControllerImpl.java</a:t>
            </a:r>
            <a:r>
              <a:rPr lang="ko-KR" altLang="en-US" sz="2000" smtClean="0"/>
              <a:t>로 실행합니다</a:t>
            </a:r>
            <a:r>
              <a:rPr lang="en-US" altLang="ko-KR" sz="1600" smtClean="0"/>
              <a:t>.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19" name="오각형 1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963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45872" y="394696"/>
            <a:ext cx="522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개발환경 </a:t>
            </a:r>
            <a:r>
              <a:rPr lang="en-US" altLang="ko-KR" sz="2800" b="1" smtClean="0"/>
              <a:t>1</a:t>
            </a:r>
            <a:endParaRPr lang="ko-KR" altLang="en-US" sz="2800" b="1"/>
          </a:p>
        </p:txBody>
      </p:sp>
      <p:sp>
        <p:nvSpPr>
          <p:cNvPr id="44" name="TextBox 43"/>
          <p:cNvSpPr txBox="1"/>
          <p:nvPr/>
        </p:nvSpPr>
        <p:spPr>
          <a:xfrm>
            <a:off x="1586025" y="1059549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Environment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76055" y="1438631"/>
            <a:ext cx="7227126" cy="3286032"/>
            <a:chOff x="4090618" y="1438631"/>
            <a:chExt cx="7227126" cy="3286032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4090618" y="1438631"/>
              <a:ext cx="7227126" cy="32860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450915" y="1535130"/>
              <a:ext cx="658998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Eclipse IDE</a:t>
              </a:r>
            </a:p>
            <a:p>
              <a:r>
                <a:rPr lang="en-US" altLang="ko-KR" smtClean="0"/>
                <a:t>-</a:t>
              </a:r>
              <a:r>
                <a:rPr lang="ko-KR" altLang="en-US" err="1" smtClean="0"/>
                <a:t>이클립스를</a:t>
              </a:r>
              <a:r>
                <a:rPr lang="ko-KR" altLang="en-US" smtClean="0"/>
                <a:t> 사용한 개발환경</a:t>
              </a:r>
              <a:endParaRPr lang="en-US" altLang="ko-KR"/>
            </a:p>
            <a:p>
              <a:endParaRPr lang="en-US" altLang="ko-KR" b="1" smtClean="0"/>
            </a:p>
            <a:p>
              <a:r>
                <a:rPr lang="en-US" altLang="ko-KR" b="1" err="1" smtClean="0"/>
                <a:t>JavaServerPage</a:t>
              </a:r>
              <a:endParaRPr lang="en-US" altLang="ko-KR" b="1" smtClean="0"/>
            </a:p>
            <a:p>
              <a:r>
                <a:rPr lang="en-US" altLang="ko-KR" b="1" smtClean="0"/>
                <a:t>-</a:t>
              </a:r>
              <a:r>
                <a:rPr lang="ko-KR" altLang="en-US" smtClean="0"/>
                <a:t>접근된 </a:t>
              </a:r>
              <a:r>
                <a:rPr lang="en-US" altLang="ko-KR" smtClean="0"/>
                <a:t>JSP</a:t>
              </a:r>
              <a:r>
                <a:rPr lang="ko-KR" altLang="en-US" smtClean="0"/>
                <a:t>를 </a:t>
              </a:r>
              <a:r>
                <a:rPr lang="en-US" altLang="ko-KR" smtClean="0"/>
                <a:t>WAS</a:t>
              </a:r>
              <a:r>
                <a:rPr lang="ko-KR" altLang="en-US" smtClean="0"/>
                <a:t>는 </a:t>
              </a:r>
              <a:r>
                <a:rPr lang="en-US" altLang="ko-KR" smtClean="0"/>
                <a:t>jasper</a:t>
              </a:r>
              <a:r>
                <a:rPr lang="ko-KR" altLang="en-US" smtClean="0"/>
                <a:t>를 이용하여 </a:t>
              </a:r>
              <a:r>
                <a:rPr lang="en-US" altLang="ko-KR" err="1" smtClean="0"/>
                <a:t>ServletFile</a:t>
              </a:r>
              <a:r>
                <a:rPr lang="ko-KR" altLang="en-US" smtClean="0"/>
                <a:t>로</a:t>
              </a:r>
              <a:r>
                <a:rPr lang="en-US" altLang="ko-KR"/>
                <a:t> </a:t>
              </a:r>
              <a:r>
                <a:rPr lang="ko-KR" altLang="en-US" smtClean="0"/>
                <a:t>변환</a:t>
              </a:r>
              <a:r>
                <a:rPr lang="en-US" altLang="ko-KR" smtClean="0"/>
                <a:t>,</a:t>
              </a:r>
            </a:p>
            <a:p>
              <a:r>
                <a:rPr lang="en-US" altLang="ko-KR" smtClean="0"/>
                <a:t>Servlet</a:t>
              </a:r>
              <a:r>
                <a:rPr lang="ko-KR" altLang="en-US" smtClean="0"/>
                <a:t>을 실행하여 동적인 부분이 처리된 </a:t>
              </a:r>
              <a:r>
                <a:rPr lang="en-US" altLang="ko-KR" smtClean="0"/>
                <a:t>Html</a:t>
              </a:r>
              <a:r>
                <a:rPr lang="ko-KR" altLang="en-US" smtClean="0"/>
                <a:t>코드를 반환</a:t>
              </a:r>
              <a:endParaRPr lang="en-US" altLang="ko-KR" smtClean="0"/>
            </a:p>
            <a:p>
              <a:endParaRPr lang="en-US" altLang="ko-KR" smtClean="0"/>
            </a:p>
            <a:p>
              <a:r>
                <a:rPr lang="en-US" altLang="ko-KR" b="1" smtClean="0"/>
                <a:t>JavaScript</a:t>
              </a:r>
            </a:p>
            <a:p>
              <a:r>
                <a:rPr lang="en-US" altLang="ko-KR" smtClean="0"/>
                <a:t>-Document Object Model</a:t>
              </a:r>
              <a:r>
                <a:rPr lang="ko-KR" altLang="en-US" smtClean="0"/>
                <a:t>을 제어할 수 있게 하는 </a:t>
              </a:r>
              <a:r>
                <a:rPr lang="en-US" altLang="ko-KR" err="1" smtClean="0"/>
                <a:t>Jquery</a:t>
              </a:r>
              <a:endParaRPr lang="en-US" altLang="ko-KR" smtClean="0"/>
            </a:p>
            <a:p>
              <a:r>
                <a:rPr lang="en-US" altLang="ko-KR" smtClean="0"/>
                <a:t>-</a:t>
              </a:r>
              <a:r>
                <a:rPr lang="ko-KR" altLang="en-US" err="1" smtClean="0"/>
                <a:t>비동기</a:t>
              </a:r>
              <a:r>
                <a:rPr lang="ko-KR" altLang="en-US" smtClean="0"/>
                <a:t> 방식으로 서버에 데이터를 요청하는 </a:t>
              </a:r>
              <a:r>
                <a:rPr lang="en-US" altLang="ko-KR" smtClean="0"/>
                <a:t>Asynchronous </a:t>
              </a:r>
              <a:r>
                <a:rPr lang="en-US" altLang="ko-KR" err="1"/>
                <a:t>Javascript</a:t>
              </a:r>
              <a:r>
                <a:rPr lang="en-US" altLang="ko-KR"/>
                <a:t> And </a:t>
              </a:r>
              <a:r>
                <a:rPr lang="en-US" altLang="ko-KR" smtClean="0"/>
                <a:t>Xml</a:t>
              </a:r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4058" y="1059549"/>
            <a:ext cx="3769211" cy="5127596"/>
            <a:chOff x="314058" y="1059549"/>
            <a:chExt cx="3769211" cy="5127596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14058" y="1442085"/>
              <a:ext cx="3769211" cy="47450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6376" y="2711405"/>
              <a:ext cx="964774" cy="9076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649" y="3794807"/>
              <a:ext cx="932935" cy="9298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6025" y="2742319"/>
              <a:ext cx="1243758" cy="813072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2948" y="1805491"/>
              <a:ext cx="2052813" cy="792226"/>
            </a:xfrm>
            <a:prstGeom prst="rect">
              <a:avLst/>
            </a:prstGeom>
          </p:spPr>
        </p:pic>
        <p:grpSp>
          <p:nvGrpSpPr>
            <p:cNvPr id="56" name="그룹 55"/>
            <p:cNvGrpSpPr/>
            <p:nvPr/>
          </p:nvGrpSpPr>
          <p:grpSpPr>
            <a:xfrm>
              <a:off x="685070" y="5015770"/>
              <a:ext cx="3127675" cy="943212"/>
              <a:chOff x="654045" y="3915242"/>
              <a:chExt cx="3127675" cy="943212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5553" y="3941651"/>
                <a:ext cx="1216167" cy="916803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45" y="3915242"/>
                <a:ext cx="2041446" cy="894947"/>
              </a:xfrm>
              <a:prstGeom prst="rect">
                <a:avLst/>
              </a:prstGeom>
            </p:spPr>
          </p:pic>
        </p:grpSp>
        <p:sp>
          <p:nvSpPr>
            <p:cNvPr id="57" name="TextBox 56"/>
            <p:cNvSpPr txBox="1"/>
            <p:nvPr/>
          </p:nvSpPr>
          <p:spPr>
            <a:xfrm>
              <a:off x="1586025" y="1059549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Environment</a:t>
              </a:r>
              <a:endParaRPr lang="ko-KR" altLang="en-US"/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4276055" y="4802199"/>
            <a:ext cx="7227126" cy="13849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4631313" y="4891935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Apache, Tomcat</a:t>
            </a:r>
          </a:p>
          <a:p>
            <a:r>
              <a:rPr lang="en-US" altLang="ko-KR" smtClean="0"/>
              <a:t>-Client</a:t>
            </a:r>
            <a:r>
              <a:rPr lang="ko-KR" altLang="en-US" smtClean="0"/>
              <a:t>와 </a:t>
            </a:r>
            <a:r>
              <a:rPr lang="en-US" altLang="ko-KR" smtClean="0"/>
              <a:t>Request, Response</a:t>
            </a:r>
            <a:r>
              <a:rPr lang="ko-KR" altLang="en-US"/>
              <a:t>로</a:t>
            </a:r>
            <a:r>
              <a:rPr lang="ko-KR" altLang="en-US" smtClean="0"/>
              <a:t> 정적 데이터를 처리하는 </a:t>
            </a:r>
            <a:r>
              <a:rPr lang="en-US" altLang="ko-KR" smtClean="0"/>
              <a:t>Apache</a:t>
            </a:r>
          </a:p>
          <a:p>
            <a:r>
              <a:rPr lang="en-US" altLang="ko-KR" smtClean="0"/>
              <a:t>-Apache</a:t>
            </a:r>
            <a:r>
              <a:rPr lang="ko-KR" altLang="en-US" smtClean="0"/>
              <a:t>에서 </a:t>
            </a:r>
            <a:r>
              <a:rPr lang="en-US" altLang="ko-KR" smtClean="0"/>
              <a:t>AJP</a:t>
            </a:r>
            <a:r>
              <a:rPr lang="ko-KR" altLang="en-US"/>
              <a:t> </a:t>
            </a:r>
            <a:r>
              <a:rPr lang="en-US" altLang="ko-KR" smtClean="0"/>
              <a:t>Protocol</a:t>
            </a:r>
            <a:r>
              <a:rPr lang="ko-KR" altLang="en-US" smtClean="0"/>
              <a:t>을 사용하여 </a:t>
            </a:r>
            <a:r>
              <a:rPr lang="en-US" altLang="ko-KR" smtClean="0"/>
              <a:t>WAS</a:t>
            </a:r>
            <a:r>
              <a:rPr lang="ko-KR" altLang="en-US" smtClean="0"/>
              <a:t>에게 동적 데이터를 요청하여 전달</a:t>
            </a:r>
            <a:endParaRPr lang="ko-KR" altLang="en-US"/>
          </a:p>
        </p:txBody>
      </p:sp>
      <p:sp>
        <p:nvSpPr>
          <p:cNvPr id="32" name="오각형 31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5011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22" y="1565936"/>
            <a:ext cx="8030696" cy="4648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872" y="394696"/>
            <a:ext cx="446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회원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로그인 기능</a:t>
            </a:r>
            <a:endParaRPr lang="ko-KR" altLang="en-US" sz="2800" b="1"/>
          </a:p>
        </p:txBody>
      </p:sp>
      <p:sp>
        <p:nvSpPr>
          <p:cNvPr id="13" name="TextBox 12"/>
          <p:cNvSpPr txBox="1"/>
          <p:nvPr/>
        </p:nvSpPr>
        <p:spPr>
          <a:xfrm>
            <a:off x="445872" y="1145465"/>
            <a:ext cx="621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 / controller / MemberControllerImpl.java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383394" y="4473581"/>
            <a:ext cx="6529414" cy="18535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83568" y="4695701"/>
            <a:ext cx="6670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-   ID</a:t>
            </a:r>
            <a:r>
              <a:rPr lang="ko-KR" altLang="en-US" sz="1400" smtClean="0"/>
              <a:t>와 비밀번호를 </a:t>
            </a:r>
            <a:r>
              <a:rPr lang="en-US" altLang="ko-KR" sz="1400" b="1" smtClean="0"/>
              <a:t>Map</a:t>
            </a:r>
            <a:r>
              <a:rPr lang="ko-KR" altLang="en-US" sz="1400" b="1" smtClean="0"/>
              <a:t>타입으로 </a:t>
            </a:r>
            <a:r>
              <a:rPr lang="en-US" altLang="ko-KR" sz="1400" b="1" smtClean="0"/>
              <a:t>loginMap</a:t>
            </a:r>
            <a:r>
              <a:rPr lang="ko-KR" altLang="en-US" sz="1400" b="1" smtClean="0"/>
              <a:t>에 저장</a:t>
            </a:r>
            <a:r>
              <a:rPr lang="ko-KR" altLang="en-US" sz="1400" smtClean="0"/>
              <a:t>합니다</a:t>
            </a:r>
            <a:r>
              <a:rPr lang="en-US" altLang="ko-KR" sz="140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smtClean="0"/>
              <a:t>저장된 </a:t>
            </a:r>
            <a:r>
              <a:rPr lang="ko-KR" altLang="en-US" sz="1400" b="1" smtClean="0"/>
              <a:t>정보를 </a:t>
            </a:r>
            <a:r>
              <a:rPr lang="en-US" altLang="ko-KR" sz="1400" b="1" smtClean="0"/>
              <a:t>member.xml</a:t>
            </a:r>
            <a:r>
              <a:rPr lang="ko-KR" altLang="en-US" sz="1400" b="1" smtClean="0"/>
              <a:t>의 </a:t>
            </a:r>
            <a:r>
              <a:rPr lang="en-US" altLang="ko-KR" sz="1400" b="1" smtClean="0"/>
              <a:t>Query</a:t>
            </a:r>
            <a:r>
              <a:rPr lang="ko-KR" altLang="en-US" sz="1400" b="1" smtClean="0"/>
              <a:t>문으로 조회</a:t>
            </a:r>
            <a:r>
              <a:rPr lang="ko-KR" altLang="en-US" sz="1400" smtClean="0"/>
              <a:t>를 합니다</a:t>
            </a:r>
            <a:r>
              <a:rPr lang="en-US" altLang="ko-KR" sz="140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smtClean="0"/>
              <a:t>memberVO.getMember_id()</a:t>
            </a:r>
            <a:r>
              <a:rPr lang="ko-KR" altLang="en-US" sz="1400" smtClean="0"/>
              <a:t>가 </a:t>
            </a:r>
            <a:r>
              <a:rPr lang="en-US" altLang="ko-KR" sz="1400" smtClean="0"/>
              <a:t>null</a:t>
            </a:r>
            <a:r>
              <a:rPr lang="ko-KR" altLang="en-US" sz="1400" smtClean="0"/>
              <a:t>값이 아닌 경우 </a:t>
            </a:r>
            <a:r>
              <a:rPr lang="en-US" altLang="ko-KR" sz="1400" b="1" smtClean="0"/>
              <a:t>session</a:t>
            </a:r>
            <a:r>
              <a:rPr lang="ko-KR" altLang="en-US" sz="1400" b="1" smtClean="0"/>
              <a:t>을 가져옵니다</a:t>
            </a:r>
            <a:r>
              <a:rPr lang="en-US" altLang="ko-KR" sz="140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smtClean="0"/>
              <a:t>session</a:t>
            </a:r>
            <a:r>
              <a:rPr lang="ko-KR" altLang="en-US" sz="1400" smtClean="0"/>
              <a:t>의 해당 </a:t>
            </a:r>
            <a:r>
              <a:rPr lang="en-US" altLang="ko-KR" sz="1400" smtClean="0"/>
              <a:t>id</a:t>
            </a:r>
            <a:r>
              <a:rPr lang="ko-KR" altLang="en-US" sz="1400" smtClean="0"/>
              <a:t>값을 </a:t>
            </a:r>
            <a:r>
              <a:rPr lang="en-US" altLang="ko-KR" sz="1400" b="1" smtClean="0"/>
              <a:t>isLogOn : session</a:t>
            </a:r>
            <a:r>
              <a:rPr lang="ko-KR" altLang="en-US" sz="1400" b="1" smtClean="0"/>
              <a:t>에 활성화 중</a:t>
            </a:r>
            <a:r>
              <a:rPr lang="ko-KR" altLang="en-US" sz="1400" smtClean="0"/>
              <a:t>으로 만듭니다</a:t>
            </a:r>
            <a:r>
              <a:rPr lang="en-US" altLang="ko-KR" sz="140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/>
              <a:t>해당 </a:t>
            </a:r>
            <a:r>
              <a:rPr lang="en-US" altLang="ko-KR" sz="1400"/>
              <a:t>memberVO</a:t>
            </a:r>
            <a:r>
              <a:rPr lang="ko-KR" altLang="en-US" sz="1400" smtClean="0"/>
              <a:t>값의 </a:t>
            </a:r>
            <a:r>
              <a:rPr lang="en-US" altLang="ko-KR" sz="1400" b="1" smtClean="0"/>
              <a:t>memberInfo</a:t>
            </a:r>
            <a:r>
              <a:rPr lang="ko-KR" altLang="en-US" sz="1400" b="1" smtClean="0"/>
              <a:t>를 </a:t>
            </a:r>
            <a:r>
              <a:rPr lang="en-US" altLang="ko-KR" sz="1400" b="1" smtClean="0"/>
              <a:t>session</a:t>
            </a:r>
            <a:r>
              <a:rPr lang="ko-KR" altLang="en-US" sz="1400" b="1"/>
              <a:t>에</a:t>
            </a:r>
            <a:r>
              <a:rPr lang="ko-KR" altLang="en-US" sz="1400" b="1" smtClean="0"/>
              <a:t> 머무르게 </a:t>
            </a:r>
            <a:r>
              <a:rPr lang="ko-KR" altLang="en-US" sz="1400" smtClean="0"/>
              <a:t>합니다</a:t>
            </a:r>
            <a:r>
              <a:rPr lang="en-US" altLang="ko-KR" sz="1400" smtClean="0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799" y="3269053"/>
            <a:ext cx="5973009" cy="1057423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3648075" y="2152695"/>
            <a:ext cx="614507" cy="24505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3548287" y="2139240"/>
            <a:ext cx="2211957" cy="153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72958" y="2881542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resources / mybatis / member.xml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889665" y="2609134"/>
            <a:ext cx="2897611" cy="925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04" y="1549902"/>
            <a:ext cx="5772956" cy="8478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67081" y="1167265"/>
            <a:ext cx="530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member / </a:t>
            </a:r>
            <a:r>
              <a:rPr lang="en-US" altLang="ko-KR" smtClean="0"/>
              <a:t>dao / MemberDAOImpl.java</a:t>
            </a:r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3835501" y="1991209"/>
            <a:ext cx="5609297" cy="55528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9519600" y="2042250"/>
            <a:ext cx="2210438" cy="80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7396345" y="2222448"/>
            <a:ext cx="3237987" cy="117793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55226" y="3547486"/>
            <a:ext cx="541119" cy="314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983816" y="2793994"/>
            <a:ext cx="3810666" cy="64694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4808897" y="3156668"/>
            <a:ext cx="2011668" cy="2643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044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회원 기능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회원가입 기능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중복체크</a:t>
            </a:r>
            <a:endParaRPr lang="ko-KR" altLang="en-US" sz="2800" b="1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4" y="2150262"/>
            <a:ext cx="4201111" cy="43535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21" y="1226949"/>
            <a:ext cx="3534268" cy="90500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285176" y="1282009"/>
            <a:ext cx="582742" cy="2520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149863" y="1144318"/>
            <a:ext cx="5477943" cy="1827143"/>
            <a:chOff x="358391" y="229500"/>
            <a:chExt cx="5477943" cy="182714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379" y="637220"/>
              <a:ext cx="5410955" cy="141942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58391" y="229500"/>
              <a:ext cx="3275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MemberControllerImpl.java</a:t>
              </a:r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261746" y="2437764"/>
            <a:ext cx="582742" cy="2520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4570207" y="2455117"/>
            <a:ext cx="3484311" cy="12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863" y="3142176"/>
            <a:ext cx="5715798" cy="82879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64318" y="2763688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MemberDAOImpl.java</a:t>
            </a:r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5638259" y="3673404"/>
            <a:ext cx="4037014" cy="852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0254" y="4203807"/>
            <a:ext cx="5430008" cy="9050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53488" y="3799776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member.xml</a:t>
            </a:r>
            <a:endParaRPr lang="ko-KR" altLang="en-US"/>
          </a:p>
        </p:txBody>
      </p:sp>
      <p:cxnSp>
        <p:nvCxnSpPr>
          <p:cNvPr id="39" name="직선 연결선 38"/>
          <p:cNvCxnSpPr/>
          <p:nvPr/>
        </p:nvCxnSpPr>
        <p:spPr>
          <a:xfrm>
            <a:off x="4535200" y="4591323"/>
            <a:ext cx="2979869" cy="27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4216851" y="5146150"/>
            <a:ext cx="7429049" cy="16650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483568" y="4695701"/>
            <a:ext cx="6670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56550" y="5233377"/>
            <a:ext cx="72893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select decode (count(*) , 1 , ‘true’ ,0 , ‘false’) from t_shopping_member where member_id = #{ id }</a:t>
            </a:r>
          </a:p>
          <a:p>
            <a:r>
              <a:rPr lang="en-US" altLang="ko-KR" sz="1600" smtClean="0"/>
              <a:t> -</a:t>
            </a:r>
            <a:r>
              <a:rPr lang="en-US" altLang="ko-KR" sz="1600"/>
              <a:t>from t_shopping_member where member_id = #{ id </a:t>
            </a:r>
            <a:r>
              <a:rPr lang="en-US" altLang="ko-KR" sz="1600" smtClean="0"/>
              <a:t>}</a:t>
            </a:r>
          </a:p>
          <a:p>
            <a:r>
              <a:rPr lang="ko-KR" altLang="en-US" sz="1600" smtClean="0"/>
              <a:t>  입력된 </a:t>
            </a:r>
            <a:r>
              <a:rPr lang="en-US" altLang="ko-KR" sz="1600" smtClean="0"/>
              <a:t>id</a:t>
            </a:r>
            <a:r>
              <a:rPr lang="ko-KR" altLang="en-US" sz="1600" smtClean="0"/>
              <a:t> 값이 스키마에 있는지 조회 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-select </a:t>
            </a:r>
            <a:r>
              <a:rPr lang="en-US" altLang="ko-KR" sz="1600"/>
              <a:t>decode (count(*) , 1 , ‘true’ ,0 , ‘false’) 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count(*) </a:t>
            </a:r>
            <a:r>
              <a:rPr lang="ko-KR" altLang="en-US" sz="1600" smtClean="0"/>
              <a:t>함수는 테이블의 </a:t>
            </a:r>
            <a:r>
              <a:rPr lang="ko-KR" altLang="en-US" sz="1600" b="1" smtClean="0"/>
              <a:t>레코드 수를 </a:t>
            </a:r>
            <a:r>
              <a:rPr lang="ko-KR" altLang="en-US" sz="1600" smtClean="0"/>
              <a:t>반환해서 해당 </a:t>
            </a:r>
            <a:r>
              <a:rPr lang="en-US" altLang="ko-KR" sz="1600" smtClean="0"/>
              <a:t>1</a:t>
            </a:r>
            <a:r>
              <a:rPr lang="ko-KR" altLang="en-US" sz="1600" smtClean="0"/>
              <a:t> 값이 있으면 </a:t>
            </a:r>
            <a:r>
              <a:rPr lang="en-US" altLang="ko-KR" sz="1600" smtClean="0"/>
              <a:t>true</a:t>
            </a:r>
            <a:r>
              <a:rPr lang="ko-KR" altLang="en-US" sz="1600" smtClean="0"/>
              <a:t>를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반환하고 </a:t>
            </a:r>
            <a:r>
              <a:rPr lang="en-US" altLang="ko-KR" sz="1600" smtClean="0"/>
              <a:t>0</a:t>
            </a:r>
            <a:r>
              <a:rPr lang="ko-KR" altLang="en-US" sz="1600" smtClean="0"/>
              <a:t> 없으면 </a:t>
            </a:r>
            <a:r>
              <a:rPr lang="en-US" altLang="ko-KR" sz="1600" smtClean="0"/>
              <a:t>false</a:t>
            </a:r>
            <a:r>
              <a:rPr lang="ko-KR" altLang="en-US" sz="1600" smtClean="0"/>
              <a:t>를 반환</a:t>
            </a:r>
            <a:endParaRPr lang="ko-KR" altLang="en-US" sz="1600"/>
          </a:p>
        </p:txBody>
      </p:sp>
      <p:sp>
        <p:nvSpPr>
          <p:cNvPr id="27" name="오각형 2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19796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회원 기능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회원가입 기능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중복체크</a:t>
            </a:r>
            <a:endParaRPr lang="ko-KR" altLang="en-US" sz="28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4" y="1412885"/>
            <a:ext cx="3345438" cy="368055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45872" y="4883866"/>
            <a:ext cx="461654" cy="20956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852" y="1412885"/>
            <a:ext cx="5363323" cy="52966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49852" y="1043553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memberForm.jsp</a:t>
            </a:r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060100" y="1228219"/>
            <a:ext cx="3363931" cy="5331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368033" y="1332292"/>
            <a:ext cx="312503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$.</a:t>
            </a:r>
            <a:r>
              <a:rPr lang="en-US" altLang="ko-KR" sz="2800" err="1" smtClean="0"/>
              <a:t>ajax</a:t>
            </a:r>
            <a:r>
              <a:rPr lang="en-US" altLang="ko-KR" smtClean="0"/>
              <a:t>({</a:t>
            </a:r>
          </a:p>
          <a:p>
            <a:r>
              <a:rPr lang="en-US" altLang="ko-KR"/>
              <a:t> </a:t>
            </a:r>
            <a:r>
              <a:rPr lang="en-US" altLang="ko-KR" smtClean="0"/>
              <a:t>- </a:t>
            </a:r>
            <a:r>
              <a:rPr lang="en-US" altLang="ko-KR" sz="1400" b="1" smtClean="0"/>
              <a:t>Key : “Value”, </a:t>
            </a:r>
            <a:r>
              <a:rPr lang="ko-KR" altLang="en-US" sz="1400" b="1" smtClean="0"/>
              <a:t>값</a:t>
            </a:r>
            <a:r>
              <a:rPr lang="ko-KR" altLang="en-US" sz="1400" smtClean="0"/>
              <a:t>을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 </a:t>
            </a:r>
            <a:r>
              <a:rPr lang="ko-KR" altLang="en-US" sz="1400" smtClean="0"/>
              <a:t>비동기 정보로 처리합니다</a:t>
            </a:r>
            <a:r>
              <a:rPr lang="en-US" altLang="ko-KR" sz="1400" smtClean="0"/>
              <a:t>.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- url</a:t>
            </a:r>
            <a:r>
              <a:rPr lang="ko-KR" altLang="en-US" sz="1400" smtClean="0"/>
              <a:t>값은 </a:t>
            </a:r>
            <a:r>
              <a:rPr lang="en-US" altLang="ko-KR" sz="1400" smtClean="0"/>
              <a:t>memberController</a:t>
            </a:r>
            <a:r>
              <a:rPr lang="ko-KR" altLang="en-US" sz="1400" smtClean="0"/>
              <a:t>의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en-US" altLang="ko-KR" sz="1400" b="1" smtClean="0"/>
              <a:t>overlapped.do</a:t>
            </a:r>
            <a:r>
              <a:rPr lang="ko-KR" altLang="en-US" sz="1400" b="1" smtClean="0"/>
              <a:t>로 전송</a:t>
            </a:r>
            <a:r>
              <a:rPr lang="ko-KR" altLang="en-US" sz="1400" smtClean="0"/>
              <a:t>됩니다</a:t>
            </a:r>
            <a:r>
              <a:rPr lang="en-US" altLang="ko-KR" sz="1400" smtClean="0"/>
              <a:t>.</a:t>
            </a:r>
          </a:p>
          <a:p>
            <a:r>
              <a:rPr lang="en-US" altLang="ko-KR" sz="1400" smtClean="0"/>
              <a:t> - data : { id:_id } member.xml</a:t>
            </a:r>
            <a:r>
              <a:rPr lang="ko-KR" altLang="en-US" sz="1400" smtClean="0"/>
              <a:t>에서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받은 </a:t>
            </a:r>
            <a:r>
              <a:rPr lang="en-US" altLang="ko-KR" sz="1400" b="1" smtClean="0"/>
              <a:t>decode</a:t>
            </a:r>
            <a:r>
              <a:rPr lang="ko-KR" altLang="en-US" sz="1400" b="1" smtClean="0"/>
              <a:t>값이 </a:t>
            </a:r>
            <a:r>
              <a:rPr lang="en-US" altLang="ko-KR" sz="1400" b="1" smtClean="0"/>
              <a:t>true</a:t>
            </a:r>
            <a:r>
              <a:rPr lang="ko-KR" altLang="en-US" sz="1400" b="1" smtClean="0"/>
              <a:t>이면 해당</a:t>
            </a:r>
            <a:endParaRPr lang="en-US" altLang="ko-KR" sz="1400" b="1" smtClean="0"/>
          </a:p>
          <a:p>
            <a:r>
              <a:rPr lang="en-US" altLang="ko-KR" sz="1400" b="1"/>
              <a:t> </a:t>
            </a:r>
            <a:r>
              <a:rPr lang="en-US" altLang="ko-KR" sz="1400" b="1" smtClean="0"/>
              <a:t>  id</a:t>
            </a:r>
            <a:r>
              <a:rPr lang="ko-KR" altLang="en-US" sz="1400" b="1" smtClean="0"/>
              <a:t>는 있는 것</a:t>
            </a:r>
            <a:r>
              <a:rPr lang="ko-KR" altLang="en-US" sz="1400" smtClean="0"/>
              <a:t>으로 그 값이 </a:t>
            </a:r>
            <a:r>
              <a:rPr lang="en-US" altLang="ko-KR" sz="1400" smtClean="0"/>
              <a:t>false</a:t>
            </a:r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일 때 </a:t>
            </a:r>
            <a:r>
              <a:rPr lang="en-US" altLang="ko-KR" sz="1400" smtClean="0"/>
              <a:t>session</a:t>
            </a:r>
            <a:r>
              <a:rPr lang="ko-KR" altLang="en-US" sz="1400" smtClean="0"/>
              <a:t>에 </a:t>
            </a:r>
            <a:r>
              <a:rPr lang="en-US" altLang="ko-KR" sz="1400" smtClean="0"/>
              <a:t>member_id</a:t>
            </a:r>
            <a:r>
              <a:rPr lang="ko-KR" altLang="en-US" sz="1400" smtClean="0"/>
              <a:t>값을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  </a:t>
            </a:r>
            <a:r>
              <a:rPr lang="ko-KR" altLang="en-US" sz="1400" smtClean="0"/>
              <a:t>저장합니다</a:t>
            </a:r>
            <a:r>
              <a:rPr lang="en-US" altLang="ko-KR" sz="1400" smtClean="0"/>
              <a:t>.</a:t>
            </a:r>
            <a:endParaRPr lang="en-US" altLang="ko-KR"/>
          </a:p>
          <a:p>
            <a:r>
              <a:rPr lang="en-US" altLang="ko-KR" smtClean="0"/>
              <a:t>})</a:t>
            </a:r>
          </a:p>
          <a:p>
            <a:endParaRPr lang="en-US" altLang="ko-KR"/>
          </a:p>
          <a:p>
            <a:r>
              <a:rPr lang="ko-KR" altLang="en-US" b="1" smtClean="0"/>
              <a:t>회원가입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sz="1600" smtClean="0"/>
              <a:t>- </a:t>
            </a:r>
            <a:r>
              <a:rPr lang="ko-KR" altLang="en-US" sz="1600" smtClean="0"/>
              <a:t>정보가 입력이 된 상태로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회원가입 버튼을 누르면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session</a:t>
            </a:r>
            <a:r>
              <a:rPr lang="ko-KR" altLang="en-US" sz="1600" smtClean="0"/>
              <a:t>에 입력된 값을</a:t>
            </a:r>
            <a:endParaRPr lang="en-US" altLang="ko-KR" sz="1600" smtClean="0"/>
          </a:p>
          <a:p>
            <a:r>
              <a:rPr lang="en-US" altLang="ko-KR" sz="1600" b="1"/>
              <a:t> </a:t>
            </a:r>
            <a:r>
              <a:rPr lang="en-US" altLang="ko-KR" sz="1600" b="1" smtClean="0"/>
              <a:t>  </a:t>
            </a:r>
            <a:r>
              <a:rPr lang="en-US" altLang="ko-KR" sz="1600" smtClean="0"/>
              <a:t>Controller</a:t>
            </a:r>
            <a:r>
              <a:rPr lang="ko-KR" altLang="en-US" sz="1600" smtClean="0"/>
              <a:t>에게 전송하고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mybatis</a:t>
            </a:r>
            <a:r>
              <a:rPr lang="ko-KR" altLang="en-US" sz="1600" smtClean="0"/>
              <a:t>를 통해 </a:t>
            </a:r>
            <a:r>
              <a:rPr lang="en-US" altLang="ko-KR" sz="1600" smtClean="0"/>
              <a:t>DB</a:t>
            </a:r>
            <a:r>
              <a:rPr lang="ko-KR" altLang="en-US" sz="1600" smtClean="0"/>
              <a:t>에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적재합니다</a:t>
            </a:r>
            <a:r>
              <a:rPr lang="en-US" altLang="ko-KR" sz="1600" smtClean="0"/>
              <a:t>.</a:t>
            </a:r>
          </a:p>
        </p:txBody>
      </p:sp>
      <p:cxnSp>
        <p:nvCxnSpPr>
          <p:cNvPr id="48" name="직선 연결선 47"/>
          <p:cNvCxnSpPr/>
          <p:nvPr/>
        </p:nvCxnSpPr>
        <p:spPr>
          <a:xfrm flipV="1">
            <a:off x="2946400" y="1834027"/>
            <a:ext cx="2917825" cy="1403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24213" y="3290888"/>
            <a:ext cx="394811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3766985" y="3975119"/>
            <a:ext cx="1276503" cy="2270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766985" y="4720701"/>
            <a:ext cx="2289593" cy="130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오각형 21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8302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상품 기능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상품 검색</a:t>
            </a:r>
            <a:endParaRPr lang="ko-KR" altLang="en-US" sz="28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2914747"/>
            <a:ext cx="3952965" cy="35793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58" y="1468747"/>
            <a:ext cx="6782747" cy="17052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5872" y="1099415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GoodsControllerImpl.java</a:t>
            </a: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798307" y="2363916"/>
            <a:ext cx="464999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1321" y="1756225"/>
            <a:ext cx="32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goods.xml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874" y="2161230"/>
            <a:ext cx="6146328" cy="1351320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7623607" y="3032353"/>
            <a:ext cx="2091132" cy="183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011905" y="3718719"/>
            <a:ext cx="5916527" cy="27625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32911" y="3919170"/>
            <a:ext cx="496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like ‘%’ || #{searchWord} || ‘%’</a:t>
            </a:r>
            <a:endParaRPr lang="ko-KR" alt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5319740" y="4392673"/>
            <a:ext cx="4966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smtClean="0"/>
              <a:t>- like %W   =&gt; bo</a:t>
            </a:r>
            <a:r>
              <a:rPr lang="en-US" altLang="ko-KR" b="1" smtClean="0"/>
              <a:t>W</a:t>
            </a:r>
            <a:r>
              <a:rPr lang="en-US" altLang="ko-KR" smtClean="0"/>
              <a:t>, co</a:t>
            </a:r>
            <a:r>
              <a:rPr lang="en-US" altLang="ko-KR" b="1" smtClean="0"/>
              <a:t>W</a:t>
            </a:r>
            <a:r>
              <a:rPr lang="en-US" altLang="ko-KR" smtClean="0"/>
              <a:t>, follo</a:t>
            </a:r>
            <a:r>
              <a:rPr lang="en-US" altLang="ko-KR" b="1" smtClean="0"/>
              <a:t>W</a:t>
            </a:r>
          </a:p>
          <a:p>
            <a:r>
              <a:rPr lang="en-US" altLang="ko-KR"/>
              <a:t> </a:t>
            </a:r>
            <a:r>
              <a:rPr lang="en-US" altLang="ko-KR" smtClean="0"/>
              <a:t>- like   W% =&gt; </a:t>
            </a:r>
            <a:r>
              <a:rPr lang="en-US" altLang="ko-KR" b="1" smtClean="0"/>
              <a:t>W</a:t>
            </a:r>
            <a:r>
              <a:rPr lang="en-US" altLang="ko-KR" smtClean="0"/>
              <a:t>olrd, </a:t>
            </a:r>
            <a:r>
              <a:rPr lang="en-US" altLang="ko-KR" b="1" smtClean="0"/>
              <a:t>W</a:t>
            </a:r>
            <a:r>
              <a:rPr lang="en-US" altLang="ko-KR" smtClean="0"/>
              <a:t>ar, </a:t>
            </a:r>
            <a:r>
              <a:rPr lang="en-US" altLang="ko-KR" b="1" smtClean="0"/>
              <a:t>W</a:t>
            </a:r>
            <a:r>
              <a:rPr lang="en-US" altLang="ko-KR" smtClean="0"/>
              <a:t>arm</a:t>
            </a:r>
          </a:p>
          <a:p>
            <a:r>
              <a:rPr lang="en-US" altLang="ko-KR"/>
              <a:t> </a:t>
            </a:r>
            <a:r>
              <a:rPr lang="en-US" altLang="ko-KR" smtClean="0"/>
              <a:t>- like %W% =&gt; </a:t>
            </a:r>
            <a:r>
              <a:rPr lang="ko-KR" altLang="en-US" smtClean="0"/>
              <a:t>문자열 중간에 </a:t>
            </a:r>
            <a:r>
              <a:rPr lang="en-US" altLang="ko-KR" smtClean="0"/>
              <a:t>W</a:t>
            </a:r>
            <a:r>
              <a:rPr lang="ko-KR" altLang="en-US" smtClean="0"/>
              <a:t>가 포함 된</a:t>
            </a:r>
            <a:endParaRPr lang="en-US" altLang="ko-KR" smtClean="0"/>
          </a:p>
          <a:p>
            <a:r>
              <a:rPr lang="en-US" altLang="ko-KR" smtClean="0"/>
              <a:t>                      </a:t>
            </a:r>
            <a:r>
              <a:rPr lang="ko-KR" altLang="en-US" b="1" smtClean="0"/>
              <a:t>모든 문자열</a:t>
            </a:r>
            <a:r>
              <a:rPr lang="ko-KR" altLang="en-US" smtClean="0"/>
              <a:t>을 포함</a:t>
            </a:r>
            <a:r>
              <a:rPr lang="en-US" altLang="ko-KR" smtClean="0"/>
              <a:t>  </a:t>
            </a:r>
            <a:endParaRPr lang="ko-KR" altLang="en-US"/>
          </a:p>
        </p:txBody>
      </p:sp>
      <p:sp>
        <p:nvSpPr>
          <p:cNvPr id="26" name="오각형 25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209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069637" y="1041253"/>
            <a:ext cx="2816089" cy="14514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289682" y="1041253"/>
            <a:ext cx="4241744" cy="4988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3342" y="1093457"/>
            <a:ext cx="3723545" cy="53314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장바구니 기능</a:t>
            </a:r>
            <a:endParaRPr lang="ko-KR" altLang="en-US" sz="28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1" y="1776818"/>
            <a:ext cx="3433874" cy="3818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15" y="1417971"/>
            <a:ext cx="2595383" cy="8829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67" y="1646476"/>
            <a:ext cx="3672950" cy="3435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5615" y="1041253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CART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00821" y="136765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23167" y="128628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96296" y="352440"/>
            <a:ext cx="327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MEMBER-CART-GOODS</a:t>
            </a:r>
          </a:p>
          <a:p>
            <a:r>
              <a:rPr lang="en-US" altLang="ko-KR" smtClean="0"/>
              <a:t>Entity Relationship Diagram</a:t>
            </a:r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326816" y="2087183"/>
            <a:ext cx="933659" cy="196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7" idx="1"/>
          </p:cNvCxnSpPr>
          <p:nvPr/>
        </p:nvCxnSpPr>
        <p:spPr>
          <a:xfrm flipV="1">
            <a:off x="1267543" y="1859423"/>
            <a:ext cx="2948072" cy="15584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34585" y="1892328"/>
            <a:ext cx="708385" cy="278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4942970" y="1736983"/>
            <a:ext cx="2632559" cy="14796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613504" y="1956841"/>
            <a:ext cx="92022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234585" y="1766958"/>
            <a:ext cx="7083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045369" y="2708465"/>
            <a:ext cx="2816089" cy="33213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343400" y="2956777"/>
            <a:ext cx="218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-</a:t>
            </a:r>
            <a:r>
              <a:rPr lang="en-US" altLang="ko-KR" b="1" smtClean="0"/>
              <a:t>CART ID</a:t>
            </a:r>
            <a:r>
              <a:rPr lang="ko-KR" altLang="en-US" smtClean="0"/>
              <a:t>는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GOODS ID</a:t>
            </a:r>
            <a:r>
              <a:rPr lang="ko-KR" altLang="en-US" smtClean="0"/>
              <a:t>와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MEMBER ID</a:t>
            </a:r>
            <a:r>
              <a:rPr lang="ko-KR" altLang="en-US" smtClean="0"/>
              <a:t>의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ko-KR" altLang="en-US"/>
              <a:t>값</a:t>
            </a:r>
            <a:r>
              <a:rPr lang="ko-KR" altLang="en-US" smtClean="0"/>
              <a:t>을 갖으면서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b="1" smtClean="0"/>
              <a:t>ERD</a:t>
            </a:r>
            <a:r>
              <a:rPr lang="ko-KR" altLang="en-US" b="1" smtClean="0"/>
              <a:t>구조</a:t>
            </a:r>
            <a:r>
              <a:rPr lang="ko-KR" altLang="en-US" smtClean="0"/>
              <a:t>를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ko-KR" altLang="en-US" smtClean="0"/>
              <a:t>갖게 됩니다</a:t>
            </a:r>
            <a:r>
              <a:rPr lang="en-US" altLang="ko-KR" smtClean="0"/>
              <a:t>.</a:t>
            </a:r>
          </a:p>
        </p:txBody>
      </p:sp>
      <p:sp>
        <p:nvSpPr>
          <p:cNvPr id="23" name="오각형 2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642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장바구니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상품 추가</a:t>
            </a:r>
            <a:r>
              <a:rPr lang="en-US" altLang="ko-KR" sz="2800" b="1" smtClean="0"/>
              <a:t> </a:t>
            </a:r>
            <a:endParaRPr lang="ko-KR" altLang="en-US" sz="28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3" y="1149033"/>
            <a:ext cx="4761912" cy="29022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191500" y="922030"/>
            <a:ext cx="3703028" cy="4988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10876" y="1742976"/>
            <a:ext cx="30642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mtClean="0"/>
              <a:t>장바구니 기능의 상품 추가는 상품이 있는지 없는지를 먼저 조회하고 상품이 없으면 </a:t>
            </a:r>
            <a:r>
              <a:rPr lang="en-US" altLang="ko-KR" sz="2000" smtClean="0"/>
              <a:t>cart </a:t>
            </a:r>
            <a:r>
              <a:rPr lang="ko-KR" altLang="en-US" sz="2000" smtClean="0"/>
              <a:t>스키마에 적재합니다</a:t>
            </a:r>
            <a:r>
              <a:rPr lang="en-US" altLang="ko-KR" sz="200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/>
          </a:p>
          <a:p>
            <a:pPr marL="342900" indent="-342900">
              <a:buFontTx/>
              <a:buChar char="-"/>
            </a:pPr>
            <a:r>
              <a:rPr lang="en-US" altLang="ko-KR" smtClean="0"/>
              <a:t>insertGoodsInCart</a:t>
            </a:r>
            <a:r>
              <a:rPr lang="ko-KR" altLang="en-US" smtClean="0"/>
              <a:t>는</a:t>
            </a:r>
            <a:r>
              <a:rPr lang="en-US" altLang="ko-KR" smtClean="0"/>
              <a:t>insert into t_shopping_cart</a:t>
            </a:r>
            <a:r>
              <a:rPr lang="ko-KR" altLang="en-US" smtClean="0"/>
              <a:t>를 실행</a:t>
            </a:r>
            <a:endParaRPr lang="en-US" altLang="ko-KR" smtClean="0"/>
          </a:p>
          <a:p>
            <a:r>
              <a:rPr lang="en-US" altLang="ko-KR" smtClean="0"/>
              <a:t>    (</a:t>
            </a:r>
            <a:r>
              <a:rPr lang="ko-KR" altLang="en-US" smtClean="0"/>
              <a:t>해당 </a:t>
            </a:r>
            <a:r>
              <a:rPr lang="en-US" altLang="ko-KR" smtClean="0"/>
              <a:t>key)</a:t>
            </a:r>
          </a:p>
          <a:p>
            <a:r>
              <a:rPr lang="en-US" altLang="ko-KR" smtClean="0"/>
              <a:t>    value (</a:t>
            </a:r>
            <a:r>
              <a:rPr lang="ko-KR" altLang="en-US" smtClean="0"/>
              <a:t>해당 </a:t>
            </a:r>
            <a:r>
              <a:rPr lang="en-US" altLang="ko-KR" smtClean="0"/>
              <a:t>values)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46212"/>
          <a:stretch/>
        </p:blipFill>
        <p:spPr>
          <a:xfrm>
            <a:off x="445872" y="4471127"/>
            <a:ext cx="5830114" cy="17883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872" y="4101795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cart.xml</a:t>
            </a: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61518" y="4420632"/>
            <a:ext cx="2978281" cy="1451411"/>
            <a:chOff x="5897790" y="4828488"/>
            <a:chExt cx="2978281" cy="1451411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897790" y="4828488"/>
              <a:ext cx="2816089" cy="14514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3768" y="5205206"/>
              <a:ext cx="2595383" cy="88290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3768" y="4828488"/>
              <a:ext cx="2832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CART</a:t>
              </a:r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730500" y="3632200"/>
            <a:ext cx="1003300" cy="3302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/>
          <p:cNvSpPr/>
          <p:nvPr/>
        </p:nvSpPr>
        <p:spPr>
          <a:xfrm>
            <a:off x="4499326" y="4953000"/>
            <a:ext cx="308170" cy="256791"/>
          </a:xfrm>
          <a:prstGeom prst="leftBrace">
            <a:avLst>
              <a:gd name="adj1" fmla="val 28534"/>
              <a:gd name="adj2" fmla="val 50000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1351696" y="4687390"/>
            <a:ext cx="1438412" cy="9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251777" y="4687489"/>
            <a:ext cx="2110909" cy="39390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오각형 1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46425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장바구니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상품 조회</a:t>
            </a:r>
            <a:endParaRPr lang="ko-KR" altLang="en-US" sz="2800" b="1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09699" y="3043397"/>
            <a:ext cx="4873715" cy="34061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2" y="3043397"/>
            <a:ext cx="4961759" cy="35567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1148776"/>
            <a:ext cx="3141191" cy="189462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45871" y="5684108"/>
            <a:ext cx="811429" cy="76548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46079" y="2606972"/>
            <a:ext cx="672408" cy="20556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96" y="1190015"/>
            <a:ext cx="6230219" cy="172426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14253" y="862366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myCartList.jsp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67719" y="3168689"/>
            <a:ext cx="43513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myCartList.jsp</a:t>
            </a:r>
          </a:p>
          <a:p>
            <a:r>
              <a:rPr lang="en-US" altLang="ko-KR"/>
              <a:t> </a:t>
            </a:r>
            <a:r>
              <a:rPr lang="en-US" altLang="ko-KR" sz="1600" smtClean="0"/>
              <a:t>-</a:t>
            </a:r>
            <a:r>
              <a:rPr lang="ko-KR" altLang="en-US" sz="1600" smtClean="0"/>
              <a:t>조회된 상품의 목록을</a:t>
            </a:r>
            <a:endParaRPr lang="en-US" altLang="ko-KR" sz="1600" smtClean="0"/>
          </a:p>
          <a:p>
            <a:r>
              <a:rPr lang="ko-KR" altLang="en-US" sz="1600" smtClean="0"/>
              <a:t>  출력합니다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en-US" altLang="ko-KR" sz="1600" smtClean="0"/>
              <a:t> -</a:t>
            </a:r>
            <a:r>
              <a:rPr lang="ko-KR" altLang="en-US" sz="1600" smtClean="0"/>
              <a:t>주문하기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삭제 등 각 항목에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&lt;a href=“path”/&gt;</a:t>
            </a:r>
            <a:r>
              <a:rPr lang="ko-KR" altLang="en-US" sz="1600" smtClean="0"/>
              <a:t>를 걸어서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클릭하면 해당하는 곳으로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이동하도록 합니다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en-US" altLang="ko-KR" sz="1600" smtClean="0"/>
              <a:t> -</a:t>
            </a:r>
            <a:r>
              <a:rPr lang="ko-KR" altLang="en-US" sz="1600" smtClean="0"/>
              <a:t>왼쪽에 있는 썸네일을 클릭했을 때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ko-KR" altLang="en-US" sz="1600" smtClean="0"/>
              <a:t> </a:t>
            </a:r>
            <a:r>
              <a:rPr lang="en-US" altLang="ko-KR" sz="1600" smtClean="0"/>
              <a:t>goodsDetail.do?goods_id=‘</a:t>
            </a:r>
            <a:r>
              <a:rPr lang="ko-KR" altLang="en-US" sz="1600" smtClean="0"/>
              <a:t>매개변수</a:t>
            </a:r>
            <a:r>
              <a:rPr lang="en-US" altLang="ko-KR" sz="1600" smtClean="0"/>
              <a:t>’</a:t>
            </a:r>
            <a:r>
              <a:rPr lang="ko-KR" altLang="en-US" sz="1600" smtClean="0"/>
              <a:t>로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</a:t>
            </a:r>
            <a:r>
              <a:rPr lang="ko-KR" altLang="en-US" sz="1600" smtClean="0"/>
              <a:t>이동하는 링크입니다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  <p:sp>
        <p:nvSpPr>
          <p:cNvPr id="30" name="왼쪽 중괄호 29"/>
          <p:cNvSpPr/>
          <p:nvPr/>
        </p:nvSpPr>
        <p:spPr>
          <a:xfrm>
            <a:off x="4471603" y="5833262"/>
            <a:ext cx="308170" cy="467174"/>
          </a:xfrm>
          <a:prstGeom prst="leftBrace">
            <a:avLst>
              <a:gd name="adj1" fmla="val 28534"/>
              <a:gd name="adj2" fmla="val 50000"/>
            </a:avLst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724243" y="2342727"/>
            <a:ext cx="4743607" cy="1285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오각형 13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0221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88" y="1168531"/>
            <a:ext cx="1867161" cy="666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88" y="1835374"/>
            <a:ext cx="4765255" cy="4130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장바구니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상품 수정</a:t>
            </a:r>
            <a:endParaRPr lang="ko-KR" altLang="en-US" sz="2800" b="1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25" y="1746311"/>
            <a:ext cx="6224699" cy="31341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3801" y="1294627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CartContollerImpl.java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03801" y="4962825"/>
            <a:ext cx="5179613" cy="14867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99630" y="5181332"/>
            <a:ext cx="4883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600" smtClean="0"/>
              <a:t>modifyCartQty</a:t>
            </a:r>
            <a:r>
              <a:rPr lang="ko-KR" altLang="en-US" sz="1600" smtClean="0"/>
              <a:t>함수는 </a:t>
            </a:r>
            <a:r>
              <a:rPr lang="ko-KR" altLang="en-US" sz="1600"/>
              <a:t>수정될 때 </a:t>
            </a:r>
            <a:r>
              <a:rPr lang="ko-KR" altLang="en-US" sz="1600" b="1"/>
              <a:t>상품 </a:t>
            </a:r>
            <a:r>
              <a:rPr lang="ko-KR" altLang="en-US" sz="1600" b="1" smtClean="0"/>
              <a:t>정보와</a:t>
            </a:r>
            <a:endParaRPr lang="en-US" altLang="ko-KR" sz="1600" b="1" smtClean="0"/>
          </a:p>
          <a:p>
            <a:pPr lvl="0">
              <a:defRPr/>
            </a:pPr>
            <a:r>
              <a:rPr lang="ko-KR" altLang="en-US" sz="1600" b="1" smtClean="0"/>
              <a:t>회원 </a:t>
            </a:r>
            <a:r>
              <a:rPr lang="ko-KR" altLang="en-US" sz="1600" b="1"/>
              <a:t>정보를 수정하고 주문 수량을 </a:t>
            </a:r>
            <a:r>
              <a:rPr lang="ko-KR" altLang="en-US" sz="1600" b="1" smtClean="0"/>
              <a:t>수정</a:t>
            </a:r>
            <a:r>
              <a:rPr lang="ko-KR" altLang="en-US" sz="1600" smtClean="0"/>
              <a:t>하여</a:t>
            </a:r>
            <a:endParaRPr lang="en-US" altLang="ko-KR" sz="1600" smtClean="0"/>
          </a:p>
          <a:p>
            <a:pPr lvl="0">
              <a:defRPr/>
            </a:pPr>
            <a:r>
              <a:rPr lang="ko-KR" altLang="en-US" sz="1600" smtClean="0"/>
              <a:t>수정된 </a:t>
            </a:r>
            <a:r>
              <a:rPr lang="en-US" altLang="ko-KR" sz="1600" b="1"/>
              <a:t>CartService</a:t>
            </a:r>
            <a:r>
              <a:rPr lang="ko-KR" altLang="en-US" sz="1600" b="1"/>
              <a:t>의 결과에 저장하여 </a:t>
            </a:r>
            <a:r>
              <a:rPr lang="ko-KR" altLang="en-US" sz="1600" b="1" smtClean="0"/>
              <a:t>반환하고</a:t>
            </a:r>
            <a:endParaRPr lang="en-US" altLang="ko-KR" sz="1600" b="1"/>
          </a:p>
          <a:p>
            <a:pPr lvl="0">
              <a:defRPr/>
            </a:pPr>
            <a:r>
              <a:rPr lang="ko-KR" altLang="en-US" sz="1600" b="1" smtClean="0"/>
              <a:t>상품 </a:t>
            </a:r>
            <a:r>
              <a:rPr lang="ko-KR" altLang="en-US" sz="1600" b="1"/>
              <a:t>수량을 반환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  <a:endParaRPr lang="ko-KR" altLang="en-US" sz="1600"/>
          </a:p>
          <a:p>
            <a:endParaRPr lang="en-US" altLang="ko-KR" sz="1600"/>
          </a:p>
          <a:p>
            <a:r>
              <a:rPr lang="en-US" altLang="ko-KR" sz="1600" smtClean="0"/>
              <a:t> </a:t>
            </a:r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5523989" y="2410312"/>
            <a:ext cx="3422304" cy="129671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9752" y="1844307"/>
            <a:ext cx="3027406" cy="90852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각형 11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09164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/>
          <p:cNvSpPr/>
          <p:nvPr/>
        </p:nvSpPr>
        <p:spPr>
          <a:xfrm>
            <a:off x="51436" y="1036994"/>
            <a:ext cx="3847840" cy="4988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</a:t>
            </a:r>
            <a:endParaRPr lang="ko-KR" altLang="en-US" sz="2800" b="1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069637" y="1041253"/>
            <a:ext cx="2816089" cy="14514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89682" y="1041253"/>
            <a:ext cx="4241744" cy="4988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1" y="1776818"/>
            <a:ext cx="3433874" cy="38187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67" y="1646476"/>
            <a:ext cx="3672950" cy="343519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00821" y="136765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MEMBER</a:t>
            </a: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523167" y="1286281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GOODS</a:t>
            </a:r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26816" y="2087183"/>
            <a:ext cx="933659" cy="196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613504" y="1956841"/>
            <a:ext cx="920227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4045369" y="2708465"/>
            <a:ext cx="2816089" cy="33213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343400" y="2956777"/>
            <a:ext cx="2184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order_seq_num</a:t>
            </a:r>
          </a:p>
          <a:p>
            <a:r>
              <a:rPr lang="en-US" altLang="ko-KR" sz="1600"/>
              <a:t> </a:t>
            </a:r>
            <a:r>
              <a:rPr lang="en-US" altLang="ko-KR" sz="1400" smtClean="0"/>
              <a:t>- </a:t>
            </a:r>
            <a:r>
              <a:rPr lang="ko-KR" altLang="en-US" sz="1400" b="1" smtClean="0"/>
              <a:t>주문자가 개별로 주문 상품을 구분</a:t>
            </a:r>
            <a:r>
              <a:rPr lang="ko-KR" altLang="en-US" sz="1400" smtClean="0"/>
              <a:t>하는 번호</a:t>
            </a:r>
            <a:endParaRPr lang="en-US" altLang="ko-KR" sz="1400" smtClean="0"/>
          </a:p>
          <a:p>
            <a:r>
              <a:rPr lang="en-US" altLang="ko-KR" sz="1400"/>
              <a:t> </a:t>
            </a:r>
            <a:r>
              <a:rPr lang="en-US" altLang="ko-KR" sz="1400" smtClean="0"/>
              <a:t>- seq_num</a:t>
            </a:r>
            <a:r>
              <a:rPr lang="ko-KR" altLang="en-US" sz="1400" smtClean="0"/>
              <a:t>는 </a:t>
            </a:r>
            <a:r>
              <a:rPr lang="ko-KR" altLang="en-US" sz="1400"/>
              <a:t>각각이 갖는 </a:t>
            </a:r>
            <a:r>
              <a:rPr lang="en-US" altLang="ko-KR" sz="1400"/>
              <a:t>1</a:t>
            </a:r>
            <a:r>
              <a:rPr lang="ko-KR" altLang="en-US" sz="1400"/>
              <a:t>개 당의 고유번호이고</a:t>
            </a:r>
            <a:endParaRPr lang="en-US" altLang="ko-KR" sz="1400" smtClean="0"/>
          </a:p>
          <a:p>
            <a:endParaRPr lang="en-US" altLang="ko-KR" sz="1400" smtClean="0"/>
          </a:p>
          <a:p>
            <a:r>
              <a:rPr lang="en-US" altLang="ko-KR" sz="2000" b="1" smtClean="0"/>
              <a:t>order_id</a:t>
            </a:r>
          </a:p>
          <a:p>
            <a:r>
              <a:rPr lang="en-US" altLang="ko-KR" sz="1600"/>
              <a:t> </a:t>
            </a:r>
            <a:r>
              <a:rPr lang="en-US" altLang="ko-KR" sz="1400" smtClean="0"/>
              <a:t>- </a:t>
            </a:r>
            <a:r>
              <a:rPr lang="ko-KR" altLang="en-US" sz="1400" smtClean="0"/>
              <a:t>주문자들의 </a:t>
            </a:r>
            <a:r>
              <a:rPr lang="ko-KR" altLang="en-US" sz="1400"/>
              <a:t>주문을 구분하는 </a:t>
            </a:r>
            <a:r>
              <a:rPr lang="ko-KR" altLang="en-US" sz="1400" smtClean="0"/>
              <a:t>번호</a:t>
            </a:r>
            <a:endParaRPr lang="en-US" altLang="ko-KR" sz="1400" smtClean="0"/>
          </a:p>
          <a:p>
            <a:r>
              <a:rPr lang="en-US" altLang="ko-KR" sz="1600" smtClean="0"/>
              <a:t> - order_id</a:t>
            </a:r>
            <a:r>
              <a:rPr lang="ko-KR" altLang="en-US" sz="1600" smtClean="0"/>
              <a:t>는 </a:t>
            </a:r>
            <a:r>
              <a:rPr lang="ko-KR" altLang="en-US" sz="1600"/>
              <a:t>그 책이 갖는 번호입니다</a:t>
            </a:r>
            <a:endParaRPr lang="en-US" altLang="ko-KR" sz="1600" smtClean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b="81915"/>
          <a:stretch/>
        </p:blipFill>
        <p:spPr>
          <a:xfrm>
            <a:off x="4130778" y="1388771"/>
            <a:ext cx="2705478" cy="99234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926942" y="1036994"/>
            <a:ext cx="135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</a:t>
            </a:r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4234585" y="2154457"/>
            <a:ext cx="708385" cy="278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34585" y="2319408"/>
            <a:ext cx="7083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4991100" y="1884945"/>
            <a:ext cx="2584430" cy="35603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267543" y="2015271"/>
            <a:ext cx="2967042" cy="6923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오각형 3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035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조회</a:t>
            </a:r>
            <a:endParaRPr lang="ko-KR" altLang="en-US" sz="2800" b="1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1109995"/>
            <a:ext cx="2927523" cy="41111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920" y="1109995"/>
            <a:ext cx="1829055" cy="226726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824309" y="2646826"/>
            <a:ext cx="1365666" cy="17051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61" y="1140114"/>
            <a:ext cx="4953691" cy="131463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705" y="2451986"/>
            <a:ext cx="4263695" cy="4097227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 flipV="1">
            <a:off x="7805033" y="1717675"/>
            <a:ext cx="1446917" cy="99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6161692" y="1746014"/>
            <a:ext cx="2194122" cy="272412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26931" y="4596421"/>
            <a:ext cx="261205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9531416" y="2676944"/>
            <a:ext cx="2621279" cy="25442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594488" y="2969782"/>
            <a:ext cx="2502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‘</a:t>
            </a:r>
            <a:r>
              <a:rPr lang="ko-KR" altLang="en-US" sz="1600" b="1" smtClean="0"/>
              <a:t>구매하기</a:t>
            </a:r>
            <a:r>
              <a:rPr lang="en-US" altLang="ko-KR" sz="1600" b="1" smtClean="0"/>
              <a:t>’</a:t>
            </a:r>
            <a:r>
              <a:rPr lang="ko-KR" altLang="en-US" sz="1600" b="1" smtClean="0"/>
              <a:t> 버튼을</a:t>
            </a:r>
            <a:r>
              <a:rPr lang="en-US" altLang="ko-KR" sz="1600" b="1"/>
              <a:t> </a:t>
            </a:r>
            <a:r>
              <a:rPr lang="ko-KR" altLang="en-US" sz="1600" b="1" smtClean="0"/>
              <a:t>누르면 </a:t>
            </a:r>
            <a:r>
              <a:rPr lang="en-US" altLang="ko-KR" sz="1600" smtClean="0"/>
              <a:t>orderGoodsForm.jsp</a:t>
            </a:r>
          </a:p>
          <a:p>
            <a:r>
              <a:rPr lang="ko-KR" altLang="en-US" sz="1600" b="1" smtClean="0"/>
              <a:t>페이지로 이동</a:t>
            </a:r>
            <a:r>
              <a:rPr lang="ko-KR" altLang="en-US" sz="1600" smtClean="0"/>
              <a:t>합니다</a:t>
            </a:r>
            <a:r>
              <a:rPr lang="en-US" altLang="ko-KR" sz="1600" smtClean="0"/>
              <a:t>.</a:t>
            </a:r>
          </a:p>
          <a:p>
            <a:endParaRPr lang="en-US" altLang="ko-KR" sz="1600" smtClean="0"/>
          </a:p>
          <a:p>
            <a:r>
              <a:rPr lang="en-US" altLang="ko-KR" sz="1600" smtClean="0"/>
              <a:t>orderGoddsForm.jsp</a:t>
            </a:r>
            <a:r>
              <a:rPr lang="ko-KR" altLang="en-US" sz="1600" smtClean="0"/>
              <a:t>에서 </a:t>
            </a:r>
            <a:r>
              <a:rPr lang="en-US" altLang="ko-KR" sz="1600" smtClean="0"/>
              <a:t>session</a:t>
            </a:r>
            <a:r>
              <a:rPr lang="ko-KR" altLang="en-US" sz="1600" smtClean="0"/>
              <a:t>값을</a:t>
            </a:r>
            <a:r>
              <a:rPr lang="en-US" altLang="ko-KR" sz="1600" smtClean="0"/>
              <a:t> </a:t>
            </a:r>
            <a:r>
              <a:rPr lang="ko-KR" altLang="en-US" sz="1600" smtClean="0"/>
              <a:t>반환합니다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</p:txBody>
      </p:sp>
      <p:sp>
        <p:nvSpPr>
          <p:cNvPr id="49" name="직사각형 48"/>
          <p:cNvSpPr/>
          <p:nvPr/>
        </p:nvSpPr>
        <p:spPr>
          <a:xfrm>
            <a:off x="1895684" y="4658973"/>
            <a:ext cx="1365666" cy="5621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6825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45872" y="394696"/>
            <a:ext cx="525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개발환경 </a:t>
            </a:r>
            <a:r>
              <a:rPr lang="en-US" altLang="ko-KR" sz="2800" b="1" smtClean="0"/>
              <a:t>2</a:t>
            </a:r>
            <a:endParaRPr lang="ko-KR" altLang="en-US" sz="2800" b="1"/>
          </a:p>
        </p:txBody>
      </p:sp>
      <p:grpSp>
        <p:nvGrpSpPr>
          <p:cNvPr id="53" name="그룹 52"/>
          <p:cNvGrpSpPr/>
          <p:nvPr/>
        </p:nvGrpSpPr>
        <p:grpSpPr>
          <a:xfrm>
            <a:off x="685070" y="1805491"/>
            <a:ext cx="3127675" cy="4153491"/>
            <a:chOff x="685070" y="1805491"/>
            <a:chExt cx="3127675" cy="415349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6376" y="2711405"/>
              <a:ext cx="964774" cy="90762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649" y="3794807"/>
              <a:ext cx="932935" cy="929856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6025" y="2742319"/>
              <a:ext cx="1243758" cy="81307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2948" y="1805491"/>
              <a:ext cx="2052813" cy="792226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685070" y="5015770"/>
              <a:ext cx="3127675" cy="943212"/>
              <a:chOff x="654045" y="3915242"/>
              <a:chExt cx="3127675" cy="943212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5553" y="3941651"/>
                <a:ext cx="1216167" cy="916803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045" y="3915242"/>
                <a:ext cx="2041446" cy="894947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/>
          <p:cNvGrpSpPr/>
          <p:nvPr/>
        </p:nvGrpSpPr>
        <p:grpSpPr>
          <a:xfrm>
            <a:off x="296510" y="1057314"/>
            <a:ext cx="3769211" cy="5143713"/>
            <a:chOff x="4281702" y="968528"/>
            <a:chExt cx="3769211" cy="514371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281702" y="1367181"/>
              <a:ext cx="3769211" cy="47450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5962" y="2933753"/>
              <a:ext cx="1760913" cy="152747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2003" y="1663682"/>
              <a:ext cx="1389470" cy="124339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8484" y="4760225"/>
              <a:ext cx="2120289" cy="89248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5421340" y="968528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FrameWork</a:t>
              </a:r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276055" y="1438631"/>
            <a:ext cx="7227126" cy="4762396"/>
            <a:chOff x="4090618" y="1438631"/>
            <a:chExt cx="7227126" cy="3286032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090618" y="1438631"/>
              <a:ext cx="7227126" cy="32860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36575" y="1590083"/>
              <a:ext cx="6589986" cy="127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Spring</a:t>
              </a:r>
            </a:p>
            <a:p>
              <a:r>
                <a:rPr lang="en-US" altLang="ko-KR" sz="1600" smtClean="0"/>
                <a:t>-POJO : </a:t>
              </a:r>
              <a:r>
                <a:rPr lang="ko-KR" altLang="en-US" sz="1600" smtClean="0"/>
                <a:t>오래된 자바의 형식</a:t>
              </a:r>
              <a:endParaRPr lang="en-US" altLang="ko-KR" sz="1600" smtClean="0"/>
            </a:p>
            <a:p>
              <a:r>
                <a:rPr lang="en-US" altLang="ko-KR" sz="1600" smtClean="0"/>
                <a:t>-ORM : </a:t>
              </a:r>
              <a:r>
                <a:rPr lang="en-US" altLang="ko-KR" sz="1600" err="1" smtClean="0"/>
                <a:t>MyBatis</a:t>
              </a:r>
              <a:r>
                <a:rPr lang="en-US" altLang="ko-KR" sz="1600" smtClean="0"/>
                <a:t> Framework(</a:t>
              </a:r>
              <a:r>
                <a:rPr lang="ko-KR" altLang="en-US" sz="1600" smtClean="0"/>
                <a:t>영속성</a:t>
              </a:r>
              <a:r>
                <a:rPr lang="en-US" altLang="ko-KR" sz="1600" smtClean="0"/>
                <a:t>) </a:t>
              </a:r>
              <a:r>
                <a:rPr lang="ko-KR" altLang="en-US" sz="1600" smtClean="0"/>
                <a:t>관련 연동 기능을 제공</a:t>
              </a:r>
              <a:endParaRPr lang="en-US" altLang="ko-KR" sz="1600" smtClean="0"/>
            </a:p>
            <a:p>
              <a:r>
                <a:rPr lang="en-US" altLang="ko-KR" sz="1600" smtClean="0"/>
                <a:t>-</a:t>
              </a:r>
              <a:r>
                <a:rPr lang="en-US" altLang="ko-KR" sz="1600" err="1" smtClean="0"/>
                <a:t>IoC</a:t>
              </a:r>
              <a:r>
                <a:rPr lang="en-US" altLang="ko-KR" sz="1600" smtClean="0"/>
                <a:t> : Xml </a:t>
              </a:r>
              <a:r>
                <a:rPr lang="ko-KR" altLang="en-US" sz="1600" smtClean="0"/>
                <a:t>설정</a:t>
              </a:r>
              <a:r>
                <a:rPr lang="en-US" altLang="ko-KR" sz="1600" smtClean="0"/>
                <a:t> </a:t>
              </a:r>
              <a:r>
                <a:rPr lang="ko-KR" altLang="en-US" sz="1600" smtClean="0"/>
                <a:t>또는 </a:t>
              </a:r>
              <a:r>
                <a:rPr lang="en-US" altLang="ko-KR" sz="1600" smtClean="0"/>
                <a:t>@</a:t>
              </a:r>
              <a:r>
                <a:rPr lang="en-US" altLang="ko-KR" sz="1600" err="1" smtClean="0"/>
                <a:t>Autowired</a:t>
              </a:r>
              <a:r>
                <a:rPr lang="ko-KR" altLang="en-US" sz="1600" smtClean="0"/>
                <a:t>의 </a:t>
              </a:r>
              <a:r>
                <a:rPr lang="en-US" altLang="ko-KR" sz="1600" smtClean="0"/>
                <a:t>DI </a:t>
              </a:r>
              <a:r>
                <a:rPr lang="ko-KR" altLang="en-US" sz="1600" smtClean="0"/>
                <a:t>방식</a:t>
              </a:r>
              <a:endParaRPr lang="en-US" altLang="ko-KR" sz="1600" smtClean="0"/>
            </a:p>
            <a:p>
              <a:r>
                <a:rPr lang="en-US" altLang="ko-KR" sz="1600" smtClean="0"/>
                <a:t>-AOP : CoreConcern</a:t>
              </a:r>
              <a:r>
                <a:rPr lang="ko-KR" altLang="en-US" sz="1600" smtClean="0"/>
                <a:t>과 </a:t>
              </a:r>
              <a:r>
                <a:rPr lang="en-US" altLang="ko-KR" sz="1600" smtClean="0"/>
                <a:t>CrossCuttingConcern</a:t>
              </a:r>
              <a:r>
                <a:rPr lang="ko-KR" altLang="en-US" sz="1600" smtClean="0"/>
                <a:t>을 분리하는 </a:t>
              </a:r>
              <a:r>
                <a:rPr lang="en-US" altLang="ko-KR" sz="1600" smtClean="0"/>
                <a:t>Log4j, proxy</a:t>
              </a:r>
              <a:br>
                <a:rPr lang="en-US" altLang="ko-KR" sz="1600" smtClean="0"/>
              </a:br>
              <a:r>
                <a:rPr lang="en-US" altLang="ko-KR" sz="1600" smtClean="0"/>
                <a:t>         @Aspect = PointCut + Advice</a:t>
              </a:r>
              <a:br>
                <a:rPr lang="en-US" altLang="ko-KR" sz="1600" smtClean="0"/>
              </a:br>
              <a:r>
                <a:rPr lang="en-US" altLang="ko-KR" sz="1600" smtClean="0"/>
                <a:t>-MVC : Model And View Controller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22012" y="3586358"/>
            <a:ext cx="6589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 smtClean="0"/>
              <a:t>MyBatis</a:t>
            </a:r>
            <a:endParaRPr lang="en-US" altLang="ko-KR" b="1" smtClean="0"/>
          </a:p>
          <a:p>
            <a:r>
              <a:rPr lang="en-US" altLang="ko-KR" sz="1600" smtClean="0"/>
              <a:t>-SQL</a:t>
            </a:r>
            <a:r>
              <a:rPr lang="ko-KR" altLang="en-US" sz="1600" smtClean="0"/>
              <a:t>실행 결과를 </a:t>
            </a:r>
            <a:r>
              <a:rPr lang="en-US" altLang="ko-KR" sz="1600" smtClean="0"/>
              <a:t>Beans, Map </a:t>
            </a:r>
            <a:r>
              <a:rPr lang="ko-KR" altLang="en-US" sz="1600" smtClean="0"/>
              <a:t>객체에 </a:t>
            </a:r>
            <a:r>
              <a:rPr lang="en-US" altLang="ko-KR" sz="1600" smtClean="0"/>
              <a:t>Mapping</a:t>
            </a:r>
            <a:r>
              <a:rPr lang="ko-KR" altLang="en-US" sz="1600" smtClean="0"/>
              <a:t>해 주는 영속성 솔루션</a:t>
            </a:r>
            <a:endParaRPr lang="en-US" altLang="ko-KR" sz="1600" smtClean="0"/>
          </a:p>
          <a:p>
            <a:r>
              <a:rPr lang="en-US" altLang="ko-KR" sz="1600" smtClean="0"/>
              <a:t>-Mapper.xml</a:t>
            </a:r>
            <a:r>
              <a:rPr lang="ko-KR" altLang="en-US" sz="1600" smtClean="0"/>
              <a:t>에 정보를 저장하고 </a:t>
            </a:r>
            <a:r>
              <a:rPr lang="en-US" altLang="ko-KR" sz="1600" smtClean="0"/>
              <a:t>&lt;![CDATA[ ]]&gt;CRUD</a:t>
            </a:r>
            <a:r>
              <a:rPr lang="ko-KR" altLang="en-US" sz="1600" smtClean="0"/>
              <a:t>를 구현</a:t>
            </a:r>
            <a:endParaRPr lang="en-US" altLang="ko-KR" sz="1600" smtClean="0"/>
          </a:p>
          <a:p>
            <a:r>
              <a:rPr lang="en-US" altLang="ko-KR" sz="1600" smtClean="0"/>
              <a:t>-SQL</a:t>
            </a:r>
            <a:r>
              <a:rPr lang="ko-KR" altLang="en-US" sz="1600" smtClean="0"/>
              <a:t>문과 프로그래밍 코드를 분리해서 구현</a:t>
            </a:r>
            <a:endParaRPr lang="en-US" altLang="ko-KR" sz="1600" smtClean="0"/>
          </a:p>
        </p:txBody>
      </p:sp>
      <p:sp>
        <p:nvSpPr>
          <p:cNvPr id="40" name="TextBox 39"/>
          <p:cNvSpPr txBox="1"/>
          <p:nvPr/>
        </p:nvSpPr>
        <p:spPr>
          <a:xfrm>
            <a:off x="4622012" y="4775926"/>
            <a:ext cx="6589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Tiles</a:t>
            </a:r>
          </a:p>
          <a:p>
            <a:r>
              <a:rPr lang="en-US" altLang="ko-KR" sz="1600" smtClean="0"/>
              <a:t>-page</a:t>
            </a:r>
            <a:r>
              <a:rPr lang="ko-KR" altLang="en-US" sz="1600" smtClean="0"/>
              <a:t>를 </a:t>
            </a:r>
            <a:r>
              <a:rPr lang="en-US" altLang="ko-KR" sz="1600" smtClean="0"/>
              <a:t>header, aside, body </a:t>
            </a:r>
            <a:r>
              <a:rPr lang="ko-KR" altLang="en-US" sz="1600" smtClean="0"/>
              <a:t>등으로 구분하여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</a:t>
            </a:r>
            <a:r>
              <a:rPr lang="ko-KR" altLang="en-US" sz="1600" smtClean="0"/>
              <a:t>가독성 및 효과으로 </a:t>
            </a:r>
            <a:r>
              <a:rPr lang="en-US" altLang="ko-KR" sz="1600" smtClean="0"/>
              <a:t>page</a:t>
            </a:r>
            <a:r>
              <a:rPr lang="ko-KR" altLang="en-US" sz="1600" smtClean="0"/>
              <a:t>를 관리하는 </a:t>
            </a:r>
            <a:r>
              <a:rPr lang="en-US" altLang="ko-KR" sz="1600" smtClean="0"/>
              <a:t>FrameWork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773493" y="1502884"/>
            <a:ext cx="3111013" cy="1560952"/>
            <a:chOff x="538040" y="1436709"/>
            <a:chExt cx="5726612" cy="3977497"/>
          </a:xfrm>
        </p:grpSpPr>
        <p:sp>
          <p:nvSpPr>
            <p:cNvPr id="42" name="TextBox 41"/>
            <p:cNvSpPr txBox="1"/>
            <p:nvPr/>
          </p:nvSpPr>
          <p:spPr>
            <a:xfrm>
              <a:off x="2226327" y="3046691"/>
              <a:ext cx="908466" cy="72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mtClean="0"/>
                <a:t>Spring</a:t>
              </a:r>
            </a:p>
            <a:p>
              <a:r>
                <a:rPr lang="en-US" altLang="ko-KR" sz="800" smtClean="0"/>
                <a:t>Core</a:t>
              </a:r>
              <a:endParaRPr lang="ko-KR" altLang="en-US" sz="800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538040" y="1436709"/>
              <a:ext cx="5726612" cy="3977497"/>
              <a:chOff x="538040" y="1436710"/>
              <a:chExt cx="5713227" cy="386303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288271" y="1436710"/>
                <a:ext cx="2174239" cy="45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smtClean="0"/>
                  <a:t>POJO</a:t>
                </a:r>
                <a:endParaRPr lang="ko-KR" altLang="en-US" sz="8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260402" y="4773435"/>
                <a:ext cx="1120995" cy="45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smtClean="0"/>
                  <a:t>ORM</a:t>
                </a:r>
                <a:endParaRPr lang="ko-KR" altLang="en-US" sz="800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086751" y="1806042"/>
                <a:ext cx="2925993" cy="2967393"/>
                <a:chOff x="2136618" y="2109057"/>
                <a:chExt cx="2925993" cy="2967393"/>
              </a:xfrm>
            </p:grpSpPr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2771167" y="2109057"/>
                  <a:ext cx="923977" cy="287940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3695144" y="2109057"/>
                  <a:ext cx="816562" cy="2967392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 flipV="1">
                  <a:off x="2136618" y="3161169"/>
                  <a:ext cx="2906979" cy="1045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>
                  <a:off x="2136618" y="3163260"/>
                  <a:ext cx="2375088" cy="191319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/>
                <p:cNvCxnSpPr/>
                <p:nvPr/>
              </p:nvCxnSpPr>
              <p:spPr>
                <a:xfrm flipH="1">
                  <a:off x="2751806" y="3161169"/>
                  <a:ext cx="2310805" cy="182729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538040" y="2657403"/>
                <a:ext cx="699817" cy="533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err="1" smtClean="0"/>
                  <a:t>IoC</a:t>
                </a:r>
                <a:endParaRPr lang="ko-KR" altLang="en-US" sz="8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077028" y="2677359"/>
                <a:ext cx="2174239" cy="45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smtClean="0"/>
                  <a:t>MVC</a:t>
                </a:r>
                <a:endParaRPr lang="ko-KR" altLang="en-US" sz="8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329841" y="4848602"/>
                <a:ext cx="2174239" cy="45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smtClean="0"/>
                  <a:t>AOP</a:t>
                </a:r>
                <a:endParaRPr lang="ko-KR" altLang="en-US" sz="800"/>
              </a:p>
            </p:txBody>
          </p:sp>
        </p:grpSp>
      </p:grpSp>
      <p:sp>
        <p:nvSpPr>
          <p:cNvPr id="61" name="오각형 60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04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조회</a:t>
            </a:r>
            <a:endParaRPr lang="ko-KR" altLang="en-US" sz="2800" b="1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1161751"/>
            <a:ext cx="1771897" cy="241016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934" y="1161751"/>
            <a:ext cx="5220429" cy="17718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t="561" b="82058"/>
          <a:stretch/>
        </p:blipFill>
        <p:spPr>
          <a:xfrm>
            <a:off x="2260934" y="2933648"/>
            <a:ext cx="4210638" cy="787452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331820" y="3335263"/>
            <a:ext cx="885949" cy="23664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/>
          <a:srcRect t="63686"/>
          <a:stretch/>
        </p:blipFill>
        <p:spPr>
          <a:xfrm>
            <a:off x="2260934" y="3882918"/>
            <a:ext cx="4210638" cy="1645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8419" y="3671232"/>
            <a:ext cx="461665" cy="268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mtClean="0"/>
              <a:t>~</a:t>
            </a:r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514982" y="1084676"/>
            <a:ext cx="4241744" cy="4988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777456" y="1869141"/>
            <a:ext cx="387875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mtClean="0"/>
              <a:t> </a:t>
            </a:r>
            <a:r>
              <a:rPr lang="en-US" altLang="zh-CN" sz="1600" smtClean="0"/>
              <a:t>- Query</a:t>
            </a:r>
            <a:r>
              <a:rPr lang="ko-KR" altLang="en-US" sz="1600"/>
              <a:t>문을 </a:t>
            </a:r>
            <a:r>
              <a:rPr lang="en-US" altLang="ko-KR" sz="1600"/>
              <a:t>insert</a:t>
            </a:r>
            <a:r>
              <a:rPr lang="ko-KR" altLang="en-US" sz="1600"/>
              <a:t>할 </a:t>
            </a:r>
            <a:r>
              <a:rPr lang="ko-KR" altLang="en-US" sz="1600" smtClean="0"/>
              <a:t>때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en-US" altLang="ko-KR" sz="1600" b="1" smtClean="0"/>
              <a:t>mybatis</a:t>
            </a:r>
            <a:r>
              <a:rPr lang="ko-KR" altLang="en-US" sz="1600" b="1"/>
              <a:t>에서 제공</a:t>
            </a:r>
            <a:r>
              <a:rPr lang="ko-KR" altLang="en-US" sz="1600"/>
              <a:t>하는 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 b="1"/>
              <a:t> </a:t>
            </a:r>
            <a:r>
              <a:rPr lang="en-US" altLang="ko-KR" sz="1600" b="1" smtClean="0"/>
              <a:t>  selectKey</a:t>
            </a:r>
            <a:r>
              <a:rPr lang="ko-KR" altLang="en-US" sz="1600" b="1"/>
              <a:t>태그</a:t>
            </a:r>
            <a:r>
              <a:rPr lang="ko-KR" altLang="en-US" sz="1600"/>
              <a:t>를 </a:t>
            </a:r>
            <a:r>
              <a:rPr lang="ko-KR" altLang="en-US" sz="1600" smtClean="0"/>
              <a:t>이용하여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일련번호를 </a:t>
            </a:r>
            <a:r>
              <a:rPr lang="ko-KR" altLang="en-US" sz="1600"/>
              <a:t>가져오는 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SQL</a:t>
            </a:r>
            <a:r>
              <a:rPr lang="ko-KR" altLang="en-US" sz="1600"/>
              <a:t>문을 따로 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하지않아도 </a:t>
            </a:r>
            <a:r>
              <a:rPr lang="ko-KR" altLang="en-US" sz="1600"/>
              <a:t>됩니다</a:t>
            </a:r>
            <a:r>
              <a:rPr lang="en-US" altLang="ko-KR" sz="1600" smtClean="0"/>
              <a:t>.</a:t>
            </a:r>
          </a:p>
          <a:p>
            <a:pPr>
              <a:defRPr/>
            </a:pP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- </a:t>
            </a:r>
            <a:r>
              <a:rPr lang="ko-KR" altLang="en-US" sz="1600"/>
              <a:t>이</a:t>
            </a:r>
            <a:r>
              <a:rPr lang="ko-KR" altLang="en-US" sz="1600" smtClean="0"/>
              <a:t>와 같이 시퀀스에서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주문상품일련번호를 </a:t>
            </a:r>
            <a:r>
              <a:rPr lang="ko-KR" altLang="en-US" sz="1600"/>
              <a:t>가져와 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주문 </a:t>
            </a:r>
            <a:r>
              <a:rPr lang="ko-KR" altLang="en-US" sz="1600"/>
              <a:t>테이블에 추가할 </a:t>
            </a:r>
            <a:r>
              <a:rPr lang="ko-KR" altLang="en-US" sz="1600" smtClean="0"/>
              <a:t>수 </a:t>
            </a:r>
            <a:r>
              <a:rPr lang="ko-KR" altLang="en-US" sz="1600"/>
              <a:t>있습니다</a:t>
            </a:r>
            <a:r>
              <a:rPr lang="en-US" altLang="ko-KR" sz="1600" smtClean="0"/>
              <a:t>.</a:t>
            </a:r>
          </a:p>
          <a:p>
            <a:pPr>
              <a:defRPr/>
            </a:pPr>
            <a:endParaRPr lang="en-US" altLang="ko-KR" sz="1600"/>
          </a:p>
          <a:p>
            <a:pPr>
              <a:defRPr/>
            </a:pPr>
            <a:r>
              <a:rPr lang="en-US" altLang="ko-KR" sz="1600" smtClean="0"/>
              <a:t> - Insert</a:t>
            </a:r>
            <a:r>
              <a:rPr lang="ko-KR" altLang="en-US" sz="1600"/>
              <a:t>문으로 추가된 </a:t>
            </a:r>
            <a:r>
              <a:rPr lang="ko-KR" altLang="en-US" sz="1600" smtClean="0"/>
              <a:t>내용으로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selectOrderID</a:t>
            </a:r>
            <a:r>
              <a:rPr lang="ko-KR" altLang="en-US" sz="1600" smtClean="0"/>
              <a:t>로</a:t>
            </a:r>
            <a:endParaRPr lang="en-US" altLang="ko-KR" sz="1600" smtClean="0"/>
          </a:p>
          <a:p>
            <a:pPr>
              <a:defRPr/>
            </a:pPr>
            <a:r>
              <a:rPr lang="en-US" altLang="ko-KR" sz="1600"/>
              <a:t> </a:t>
            </a:r>
            <a:r>
              <a:rPr lang="en-US" altLang="ko-KR" sz="1600" smtClean="0"/>
              <a:t>  </a:t>
            </a:r>
            <a:r>
              <a:rPr lang="ko-KR" altLang="en-US" sz="1600" smtClean="0"/>
              <a:t>주문아이디를 </a:t>
            </a:r>
            <a:r>
              <a:rPr lang="ko-KR" altLang="en-US" sz="1600"/>
              <a:t>가져옵니다</a:t>
            </a:r>
            <a:r>
              <a:rPr lang="en-US" altLang="ko-KR" sz="1600"/>
              <a:t>.</a:t>
            </a:r>
            <a:endParaRPr lang="ko-KR" altLang="en-US" sz="1600"/>
          </a:p>
          <a:p>
            <a:pPr>
              <a:defRPr/>
            </a:pPr>
            <a:r>
              <a:rPr lang="en-US" altLang="ko-KR" smtClean="0"/>
              <a:t>   from dual</a:t>
            </a:r>
            <a:r>
              <a:rPr lang="ko-KR" altLang="en-US" smtClean="0"/>
              <a:t>은 </a:t>
            </a:r>
            <a:endParaRPr lang="en-US" altLang="ko-KR" smtClean="0"/>
          </a:p>
          <a:p>
            <a:pPr>
              <a:defRPr/>
            </a:pPr>
            <a:r>
              <a:rPr lang="en-US" altLang="ko-KR"/>
              <a:t> </a:t>
            </a:r>
            <a:r>
              <a:rPr lang="en-US" altLang="ko-KR" smtClean="0"/>
              <a:t>  dummy table</a:t>
            </a:r>
            <a:r>
              <a:rPr lang="ko-KR" altLang="en-US" smtClean="0"/>
              <a:t>의 약자입니다</a:t>
            </a:r>
            <a:r>
              <a:rPr lang="en-US" altLang="ko-KR" smtClean="0"/>
              <a:t>.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564379" y="1488918"/>
            <a:ext cx="4712721" cy="17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4366253" y="2327308"/>
            <a:ext cx="4972" cy="43256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48927" y="805609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order.xml</a:t>
            </a: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60934" y="4763384"/>
            <a:ext cx="3129150" cy="5096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5694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45" y="1118582"/>
            <a:ext cx="4263695" cy="40972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조회 </a:t>
            </a:r>
            <a:endParaRPr lang="ko-KR" altLang="en-US" sz="2800" b="1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2" y="1161751"/>
            <a:ext cx="1771897" cy="24101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934" y="1161751"/>
            <a:ext cx="5220429" cy="177189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t="561" b="82058"/>
          <a:stretch/>
        </p:blipFill>
        <p:spPr>
          <a:xfrm>
            <a:off x="2260934" y="2933648"/>
            <a:ext cx="4210638" cy="7874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331820" y="3335263"/>
            <a:ext cx="885949" cy="23664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t="63686"/>
          <a:stretch/>
        </p:blipFill>
        <p:spPr>
          <a:xfrm>
            <a:off x="2260934" y="3892576"/>
            <a:ext cx="4210638" cy="16452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28419" y="3671232"/>
            <a:ext cx="461665" cy="268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mtClean="0"/>
              <a:t>~</a:t>
            </a: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564379" y="1488918"/>
            <a:ext cx="4712721" cy="17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366253" y="2327308"/>
            <a:ext cx="4972" cy="43256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260934" y="4763384"/>
            <a:ext cx="3129150" cy="5096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48927" y="805609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order.xml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580544" y="1147801"/>
            <a:ext cx="4263695" cy="406800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2932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5872" y="1283414"/>
            <a:ext cx="3769211" cy="10607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1681732" y="942167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Payment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27" y="1371504"/>
            <a:ext cx="1486107" cy="80973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45872" y="2459579"/>
            <a:ext cx="3769211" cy="23138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7000" y="2627776"/>
            <a:ext cx="3883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2</a:t>
            </a:r>
            <a:r>
              <a:rPr lang="ko-KR" altLang="en-US" b="1" smtClean="0"/>
              <a:t>차 </a:t>
            </a:r>
            <a:r>
              <a:rPr lang="en-US" altLang="ko-KR" b="1" smtClean="0"/>
              <a:t>PG</a:t>
            </a:r>
            <a:r>
              <a:rPr lang="ko-KR" altLang="en-US" b="1" smtClean="0"/>
              <a:t>사 </a:t>
            </a:r>
            <a:r>
              <a:rPr lang="en-US" altLang="ko-KR" b="1" smtClean="0"/>
              <a:t>– payup </a:t>
            </a:r>
            <a:r>
              <a:rPr lang="ko-KR" altLang="en-US" smtClean="0"/>
              <a:t>에서</a:t>
            </a:r>
            <a:endParaRPr lang="en-US" altLang="ko-KR" smtClean="0"/>
          </a:p>
          <a:p>
            <a:r>
              <a:rPr lang="ko-KR" altLang="en-US" smtClean="0"/>
              <a:t>강의한 내용으로</a:t>
            </a:r>
            <a:endParaRPr lang="en-US" altLang="ko-KR" smtClean="0"/>
          </a:p>
          <a:p>
            <a:r>
              <a:rPr lang="ko-KR" altLang="en-US" smtClean="0"/>
              <a:t>신용 카드 구매와</a:t>
            </a:r>
            <a:endParaRPr lang="en-US" altLang="ko-KR" smtClean="0"/>
          </a:p>
          <a:p>
            <a:r>
              <a:rPr lang="ko-KR" altLang="en-US" b="1" smtClean="0"/>
              <a:t>카카오페이</a:t>
            </a:r>
            <a:r>
              <a:rPr lang="en-US" altLang="ko-KR" b="1"/>
              <a:t>(</a:t>
            </a:r>
            <a:r>
              <a:rPr lang="ko-KR" altLang="en-US" b="1"/>
              <a:t>간편결제</a:t>
            </a:r>
            <a:r>
              <a:rPr lang="en-US" altLang="ko-KR" b="1" smtClean="0"/>
              <a:t>)</a:t>
            </a:r>
            <a:r>
              <a:rPr lang="ko-KR" altLang="en-US" smtClean="0"/>
              <a:t>가 있는데</a:t>
            </a:r>
            <a:endParaRPr lang="en-US" altLang="ko-KR" smtClean="0"/>
          </a:p>
          <a:p>
            <a:r>
              <a:rPr lang="ko-KR" altLang="en-US" smtClean="0"/>
              <a:t>카카오페이만</a:t>
            </a:r>
            <a:endParaRPr lang="en-US" altLang="ko-KR" smtClean="0"/>
          </a:p>
          <a:p>
            <a:r>
              <a:rPr lang="ko-KR" altLang="en-US" smtClean="0"/>
              <a:t>다루도록 하겠습니다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43" y="1288410"/>
            <a:ext cx="6647955" cy="172209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39" y="3118776"/>
            <a:ext cx="3982006" cy="19052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489" y="3248729"/>
            <a:ext cx="1524925" cy="174907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656404" y="3214044"/>
            <a:ext cx="1628104" cy="182455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72" y="5106075"/>
            <a:ext cx="11298227" cy="1638529"/>
          </a:xfrm>
          <a:prstGeom prst="rect">
            <a:avLst/>
          </a:prstGeom>
        </p:spPr>
      </p:pic>
      <p:sp>
        <p:nvSpPr>
          <p:cNvPr id="26" name="오각형 25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4341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1416750"/>
            <a:ext cx="7984157" cy="26572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703" y="1007123"/>
            <a:ext cx="15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pom.xml</a:t>
            </a: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2" y="4400282"/>
            <a:ext cx="4696480" cy="21624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00703" y="4052483"/>
            <a:ext cx="253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TestService.java</a:t>
            </a: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14147" y="4271267"/>
            <a:ext cx="6006996" cy="23138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41855" y="4412531"/>
            <a:ext cx="6186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okhttp3</a:t>
            </a:r>
            <a:r>
              <a:rPr lang="en-US" altLang="ko-KR" smtClean="0"/>
              <a:t>, jackson-databind</a:t>
            </a:r>
            <a:r>
              <a:rPr lang="ko-KR" altLang="en-US" smtClean="0"/>
              <a:t>를 </a:t>
            </a:r>
            <a:r>
              <a:rPr lang="en-US" altLang="ko-KR" smtClean="0"/>
              <a:t>lib</a:t>
            </a:r>
            <a:r>
              <a:rPr lang="ko-KR" altLang="en-US" smtClean="0"/>
              <a:t>에 추가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-okhttp3</a:t>
            </a:r>
            <a:r>
              <a:rPr lang="ko-KR" altLang="en-US" smtClean="0"/>
              <a:t>는 </a:t>
            </a:r>
            <a:r>
              <a:rPr lang="en-US" altLang="ko-KR" b="1" smtClean="0"/>
              <a:t>REST API, HTTP </a:t>
            </a:r>
            <a:r>
              <a:rPr lang="ko-KR" altLang="en-US" b="1" smtClean="0"/>
              <a:t>통신을 간편하게 사용</a:t>
            </a:r>
            <a:endParaRPr lang="en-US" altLang="ko-KR" b="1" smtClean="0"/>
          </a:p>
          <a:p>
            <a:r>
              <a:rPr lang="en-US" altLang="ko-KR"/>
              <a:t> </a:t>
            </a:r>
            <a:r>
              <a:rPr lang="en-US" altLang="ko-KR" smtClean="0"/>
              <a:t>-jackson</a:t>
            </a:r>
            <a:r>
              <a:rPr lang="ko-KR" altLang="en-US" smtClean="0"/>
              <a:t>은 </a:t>
            </a:r>
            <a:r>
              <a:rPr lang="en-US" altLang="ko-KR" smtClean="0"/>
              <a:t>json</a:t>
            </a:r>
            <a:r>
              <a:rPr lang="ko-KR" altLang="en-US" smtClean="0"/>
              <a:t>형태의 데이터 구조를 처리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b="1" smtClean="0"/>
              <a:t>SHA-256 </a:t>
            </a:r>
            <a:r>
              <a:rPr lang="ko-KR" altLang="en-US" b="1" smtClean="0"/>
              <a:t>알고리즘</a:t>
            </a:r>
            <a:endParaRPr lang="en-US" altLang="ko-KR" b="1" smtClean="0"/>
          </a:p>
          <a:p>
            <a:r>
              <a:rPr lang="en-US" altLang="ko-KR"/>
              <a:t> </a:t>
            </a:r>
            <a:r>
              <a:rPr lang="en-US" altLang="ko-KR" smtClean="0"/>
              <a:t>- 256</a:t>
            </a:r>
            <a:r>
              <a:rPr lang="ko-KR" altLang="en-US" smtClean="0"/>
              <a:t>비트로 구성</a:t>
            </a:r>
            <a:r>
              <a:rPr lang="en-US" altLang="ko-KR" smtClean="0"/>
              <a:t>, </a:t>
            </a:r>
            <a:r>
              <a:rPr lang="ko-KR" altLang="en-US" smtClean="0"/>
              <a:t>블록체인</a:t>
            </a:r>
            <a:r>
              <a:rPr lang="en-US" altLang="ko-KR" smtClean="0"/>
              <a:t>, </a:t>
            </a:r>
            <a:r>
              <a:rPr lang="ko-KR" altLang="en-US" smtClean="0"/>
              <a:t>암호화에 특화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- 2^256</a:t>
            </a:r>
            <a:r>
              <a:rPr lang="ko-KR" altLang="en-US" smtClean="0"/>
              <a:t>의 경우수를 만들어 내는 암호화</a:t>
            </a: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2851262" y="2079468"/>
            <a:ext cx="672988" cy="333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851487" y="4770102"/>
            <a:ext cx="672988" cy="333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5108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7" y="922022"/>
            <a:ext cx="9478554" cy="549841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807229" y="1162359"/>
            <a:ext cx="1958760" cy="30906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50452" y="1437139"/>
            <a:ext cx="1620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PG</a:t>
            </a:r>
            <a:r>
              <a:rPr lang="ko-KR" altLang="en-US" sz="1600" smtClean="0"/>
              <a:t>사에 접근하기 위해서는 계정을 발급 받아야 합니다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en-US" altLang="ko-KR" sz="1600" smtClean="0"/>
              <a:t>signature</a:t>
            </a:r>
            <a:r>
              <a:rPr lang="ko-KR" altLang="en-US" sz="1600"/>
              <a:t>의</a:t>
            </a:r>
            <a:r>
              <a:rPr lang="ko-KR" altLang="en-US" sz="1600" smtClean="0"/>
              <a:t> </a:t>
            </a:r>
            <a:r>
              <a:rPr lang="en-US" altLang="ko-KR" sz="1600" smtClean="0"/>
              <a:t>encrypt(</a:t>
            </a:r>
            <a:r>
              <a:rPr lang="ko-KR" altLang="en-US" sz="1600" smtClean="0"/>
              <a:t>암호화한 값을</a:t>
            </a:r>
            <a:r>
              <a:rPr lang="en-US" altLang="ko-KR" sz="1600" smtClean="0"/>
              <a:t>) </a:t>
            </a:r>
            <a:r>
              <a:rPr lang="ko-KR" altLang="en-US" sz="1600" smtClean="0"/>
              <a:t>반환해서 카카오 페이에 전달합니다</a:t>
            </a:r>
            <a:r>
              <a:rPr lang="en-US" altLang="ko-KR" sz="1600" smtClean="0"/>
              <a:t>. 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928984" y="4619625"/>
            <a:ext cx="621210" cy="6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656315" y="2039696"/>
            <a:ext cx="621210" cy="6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8642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8" y="1034420"/>
            <a:ext cx="3906315" cy="25792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87" y="3609359"/>
            <a:ext cx="2132115" cy="28992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b="13292"/>
          <a:stretch/>
        </p:blipFill>
        <p:spPr>
          <a:xfrm>
            <a:off x="4383313" y="1181951"/>
            <a:ext cx="6421732" cy="26081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13136" y="871545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orderGoodsForm.jsp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32744" y="4451829"/>
            <a:ext cx="8510707" cy="18676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33529" y="4881709"/>
            <a:ext cx="757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카카오 페이에서 제공하는 </a:t>
            </a:r>
            <a:r>
              <a:rPr lang="en-US" altLang="ko-KR" smtClean="0"/>
              <a:t>jsf__pay()</a:t>
            </a:r>
            <a:r>
              <a:rPr lang="ko-KR" altLang="en-US" smtClean="0"/>
              <a:t>를 불러 옵니다</a:t>
            </a:r>
            <a:r>
              <a:rPr lang="en-US" altLang="ko-KR" smtClean="0"/>
              <a:t>.</a:t>
            </a: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5274469" y="1669875"/>
            <a:ext cx="979071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1187" y="3619276"/>
            <a:ext cx="2129274" cy="288933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258432" y="1553349"/>
            <a:ext cx="1297146" cy="23305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각형 2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7846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33412" y="940326"/>
            <a:ext cx="5873166" cy="4078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053577" y="445619"/>
            <a:ext cx="75715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en-US" altLang="ko-KR" b="1" smtClean="0"/>
              <a:t>checked.val( );</a:t>
            </a:r>
            <a:r>
              <a:rPr lang="ko-KR" altLang="en-US" b="1"/>
              <a:t> </a:t>
            </a:r>
            <a:r>
              <a:rPr lang="en-US" altLang="ko-KR" b="1" smtClean="0"/>
              <a:t>= </a:t>
            </a:r>
            <a:r>
              <a:rPr lang="ko-KR" altLang="en-US" b="1" smtClean="0"/>
              <a:t>카카오페이</a:t>
            </a:r>
            <a:r>
              <a:rPr lang="en-US" altLang="ko-KR" b="1" smtClean="0"/>
              <a:t>(</a:t>
            </a:r>
            <a:r>
              <a:rPr lang="ko-KR" altLang="en-US" b="1" smtClean="0"/>
              <a:t>간편결제</a:t>
            </a:r>
            <a:r>
              <a:rPr lang="en-US" altLang="ko-KR" b="1" smtClean="0"/>
              <a:t>)</a:t>
            </a:r>
            <a:r>
              <a:rPr lang="ko-KR" altLang="en-US" b="1" smtClean="0"/>
              <a:t>일 때</a:t>
            </a:r>
            <a:endParaRPr lang="en-US" altLang="ko-KR" b="1"/>
          </a:p>
          <a:p>
            <a:endParaRPr lang="en-US" altLang="ko-KR" smtClean="0"/>
          </a:p>
          <a:p>
            <a:r>
              <a:rPr lang="en-US" altLang="ko-KR" smtClean="0"/>
              <a:t>-  $.ajax({key :  value </a:t>
            </a:r>
            <a:r>
              <a:rPr lang="ko-KR" altLang="en-US" smtClean="0"/>
              <a:t>형식의</a:t>
            </a:r>
            <a:r>
              <a:rPr lang="en-US" altLang="ko-KR"/>
              <a:t> </a:t>
            </a:r>
            <a:r>
              <a:rPr lang="ko-KR" altLang="en-US" smtClean="0"/>
              <a:t>비동기 값을</a:t>
            </a:r>
            <a:endParaRPr lang="en-US" altLang="ko-KR" smtClean="0"/>
          </a:p>
          <a:p>
            <a:r>
              <a:rPr lang="ko-KR" altLang="en-US" smtClean="0"/>
              <a:t>   브라우저에서</a:t>
            </a:r>
            <a:r>
              <a:rPr lang="en-US" altLang="ko-KR" smtClean="0"/>
              <a:t> </a:t>
            </a:r>
            <a:r>
              <a:rPr lang="ko-KR" altLang="en-US" smtClean="0"/>
              <a:t>추출해 값을</a:t>
            </a:r>
            <a:endParaRPr lang="en-US" altLang="ko-KR" smtClean="0"/>
          </a:p>
          <a:p>
            <a:r>
              <a:rPr lang="en-US" altLang="ko-KR" b="1" smtClean="0"/>
              <a:t>    jsf__pay();</a:t>
            </a:r>
            <a:r>
              <a:rPr lang="ko-KR" altLang="en-US" b="1" smtClean="0"/>
              <a:t>함수를 호출</a:t>
            </a:r>
            <a:r>
              <a:rPr lang="ko-KR" altLang="en-US" smtClean="0"/>
              <a:t>합니다</a:t>
            </a:r>
            <a:r>
              <a:rPr lang="en-US" altLang="ko-KR" smtClean="0"/>
              <a:t>. });</a:t>
            </a:r>
          </a:p>
          <a:p>
            <a:endParaRPr lang="en-US" altLang="ko-KR"/>
          </a:p>
          <a:p>
            <a:r>
              <a:rPr lang="en-US" altLang="ko-KR" smtClean="0"/>
              <a:t>-   </a:t>
            </a:r>
            <a:r>
              <a:rPr lang="en-US" altLang="ko-KR" b="1" smtClean="0"/>
              <a:t>ajax</a:t>
            </a:r>
            <a:r>
              <a:rPr lang="ko-KR" altLang="en-US" b="1" smtClean="0"/>
              <a:t>를 사용하는 이유</a:t>
            </a:r>
            <a:r>
              <a:rPr lang="ko-KR" altLang="en-US" smtClean="0"/>
              <a:t>는 동기값의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</a:t>
            </a:r>
            <a:r>
              <a:rPr lang="en-US" altLang="ko-KR" b="1" smtClean="0"/>
              <a:t>DB</a:t>
            </a:r>
            <a:r>
              <a:rPr lang="ko-KR" altLang="en-US" b="1" smtClean="0"/>
              <a:t>와 연동할 수 없기 때문에 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b="1" smtClean="0"/>
              <a:t>   session</a:t>
            </a:r>
            <a:r>
              <a:rPr lang="ko-KR" altLang="en-US" b="1" smtClean="0"/>
              <a:t>의 값들을 조회</a:t>
            </a:r>
            <a:r>
              <a:rPr lang="ko-KR" altLang="en-US" smtClean="0"/>
              <a:t>해야 하기 때문입니다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 smtClean="0"/>
              <a:t>-   </a:t>
            </a:r>
            <a:r>
              <a:rPr lang="ko-KR" altLang="en-US" smtClean="0"/>
              <a:t>값은 카카오 페이에 전송되고 </a:t>
            </a:r>
            <a:r>
              <a:rPr lang="ko-KR" altLang="en-US" b="1" smtClean="0"/>
              <a:t>결제 창을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b="1" smtClean="0"/>
              <a:t>   </a:t>
            </a:r>
            <a:r>
              <a:rPr lang="ko-KR" altLang="en-US" b="1" smtClean="0"/>
              <a:t>불러와 결제를 승인</a:t>
            </a:r>
            <a:r>
              <a:rPr lang="ko-KR" altLang="en-US" smtClean="0"/>
              <a:t> 받습니다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9" y="917916"/>
            <a:ext cx="4831627" cy="5490486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3562350" y="1345406"/>
            <a:ext cx="1125051" cy="3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99761" y="6404841"/>
            <a:ext cx="800564" cy="3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오각형 24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453490" y="1345406"/>
            <a:ext cx="1671385" cy="48743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524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주문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주문 상품 구매 </a:t>
            </a:r>
            <a:endParaRPr lang="ko-KR" altLang="en-US" sz="28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8" y="3600056"/>
            <a:ext cx="2405970" cy="2965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8" y="863522"/>
            <a:ext cx="2368626" cy="28761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324" y="892432"/>
            <a:ext cx="7918199" cy="9274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501" y="2218569"/>
            <a:ext cx="1621856" cy="2128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466" y="2223158"/>
            <a:ext cx="2483632" cy="3078092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 flipV="1">
            <a:off x="1676218" y="3585412"/>
            <a:ext cx="343414" cy="3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790683" y="3600056"/>
            <a:ext cx="64959" cy="247315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348375" y="4375664"/>
            <a:ext cx="1258361" cy="16975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068957" y="2914747"/>
            <a:ext cx="2508451" cy="119224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6867448" y="1778644"/>
            <a:ext cx="2733752" cy="80976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278731" y="3066286"/>
            <a:ext cx="284397" cy="76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691688" y="1793822"/>
            <a:ext cx="20716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187023" y="6175573"/>
            <a:ext cx="1337237" cy="23163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616997" y="4132329"/>
            <a:ext cx="425616" cy="189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7649950" y="2562400"/>
            <a:ext cx="3756627" cy="33502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638006" y="2597717"/>
            <a:ext cx="425616" cy="26713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8021574" y="3006371"/>
            <a:ext cx="3109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QR</a:t>
            </a:r>
            <a:r>
              <a:rPr lang="ko-KR" altLang="en-US" smtClean="0"/>
              <a:t>코드의 팝업 창이 뜨고</a:t>
            </a:r>
            <a:endParaRPr lang="en-US" altLang="ko-KR" smtClean="0"/>
          </a:p>
          <a:p>
            <a:r>
              <a:rPr lang="ko-KR" altLang="en-US" smtClean="0"/>
              <a:t>결제를 실행하면</a:t>
            </a:r>
            <a:endParaRPr lang="en-US" altLang="ko-KR" smtClean="0"/>
          </a:p>
          <a:p>
            <a:r>
              <a:rPr lang="ko-KR" altLang="en-US" smtClean="0"/>
              <a:t>결제가 완료되고</a:t>
            </a:r>
            <a:endParaRPr lang="en-US" altLang="ko-KR" smtClean="0"/>
          </a:p>
          <a:p>
            <a:r>
              <a:rPr lang="en-US" altLang="ko-KR" smtClean="0"/>
              <a:t>arlet</a:t>
            </a:r>
            <a:r>
              <a:rPr lang="ko-KR" altLang="en-US" smtClean="0"/>
              <a:t>로 결과를 알리고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payup</a:t>
            </a:r>
            <a:r>
              <a:rPr lang="ko-KR" altLang="en-US" smtClean="0"/>
              <a:t>의 승인을 성공합니다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4424" y="863522"/>
            <a:ext cx="1060174" cy="1441626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3128490" y="1594305"/>
            <a:ext cx="701388" cy="73925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 flipV="1">
            <a:off x="1926077" y="1636052"/>
            <a:ext cx="1211205" cy="4806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1273072" y="1720492"/>
            <a:ext cx="498939" cy="35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오각형 36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0521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22" y="1759510"/>
            <a:ext cx="7116168" cy="1371791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9944407" y="2800643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9944407" y="4832646"/>
            <a:ext cx="827361" cy="1725084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4400000">
            <a:off x="9065068" y="4323852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0">
            <a:off x="9065068" y="3307849"/>
            <a:ext cx="827616" cy="1726667"/>
          </a:xfrm>
          <a:custGeom>
            <a:avLst/>
            <a:gdLst>
              <a:gd name="connsiteX0" fmla="*/ 282575 w 565150"/>
              <a:gd name="connsiteY0" fmla="*/ 0 h 1202235"/>
              <a:gd name="connsiteX1" fmla="*/ 333596 w 565150"/>
              <a:gd name="connsiteY1" fmla="*/ 42096 h 1202235"/>
              <a:gd name="connsiteX2" fmla="*/ 565150 w 565150"/>
              <a:gd name="connsiteY2" fmla="*/ 601117 h 1202235"/>
              <a:gd name="connsiteX3" fmla="*/ 333596 w 565150"/>
              <a:gd name="connsiteY3" fmla="*/ 1160138 h 1202235"/>
              <a:gd name="connsiteX4" fmla="*/ 282575 w 565150"/>
              <a:gd name="connsiteY4" fmla="*/ 1202235 h 1202235"/>
              <a:gd name="connsiteX5" fmla="*/ 231554 w 565150"/>
              <a:gd name="connsiteY5" fmla="*/ 1160138 h 1202235"/>
              <a:gd name="connsiteX6" fmla="*/ 0 w 565150"/>
              <a:gd name="connsiteY6" fmla="*/ 601117 h 1202235"/>
              <a:gd name="connsiteX7" fmla="*/ 231554 w 565150"/>
              <a:gd name="connsiteY7" fmla="*/ 42096 h 1202235"/>
              <a:gd name="connsiteX0-1" fmla="*/ 282575 w 565150"/>
              <a:gd name="connsiteY0-2" fmla="*/ 0 h 1202235"/>
              <a:gd name="connsiteX1-3" fmla="*/ 333596 w 565150"/>
              <a:gd name="connsiteY1-4" fmla="*/ 42096 h 1202235"/>
              <a:gd name="connsiteX2-5" fmla="*/ 565150 w 565150"/>
              <a:gd name="connsiteY2-6" fmla="*/ 601117 h 1202235"/>
              <a:gd name="connsiteX3-7" fmla="*/ 333596 w 565150"/>
              <a:gd name="connsiteY3-8" fmla="*/ 1160138 h 1202235"/>
              <a:gd name="connsiteX4-9" fmla="*/ 282575 w 565150"/>
              <a:gd name="connsiteY4-10" fmla="*/ 1202235 h 1202235"/>
              <a:gd name="connsiteX5-11" fmla="*/ 0 w 565150"/>
              <a:gd name="connsiteY5-12" fmla="*/ 601117 h 1202235"/>
              <a:gd name="connsiteX6-13" fmla="*/ 231554 w 565150"/>
              <a:gd name="connsiteY6-14" fmla="*/ 42096 h 1202235"/>
              <a:gd name="connsiteX7-15" fmla="*/ 282575 w 565150"/>
              <a:gd name="connsiteY7-16" fmla="*/ 0 h 1202235"/>
              <a:gd name="connsiteX0-17" fmla="*/ 291374 w 573949"/>
              <a:gd name="connsiteY0-18" fmla="*/ 0 h 1202235"/>
              <a:gd name="connsiteX1-19" fmla="*/ 342395 w 573949"/>
              <a:gd name="connsiteY1-20" fmla="*/ 42096 h 1202235"/>
              <a:gd name="connsiteX2-21" fmla="*/ 573949 w 573949"/>
              <a:gd name="connsiteY2-22" fmla="*/ 601117 h 1202235"/>
              <a:gd name="connsiteX3-23" fmla="*/ 342395 w 573949"/>
              <a:gd name="connsiteY3-24" fmla="*/ 1160138 h 1202235"/>
              <a:gd name="connsiteX4-25" fmla="*/ 291374 w 573949"/>
              <a:gd name="connsiteY4-26" fmla="*/ 1202235 h 1202235"/>
              <a:gd name="connsiteX5-27" fmla="*/ 8799 w 573949"/>
              <a:gd name="connsiteY5-28" fmla="*/ 601117 h 1202235"/>
              <a:gd name="connsiteX6-29" fmla="*/ 240353 w 573949"/>
              <a:gd name="connsiteY6-30" fmla="*/ 42096 h 1202235"/>
              <a:gd name="connsiteX7-31" fmla="*/ 291374 w 573949"/>
              <a:gd name="connsiteY7-32" fmla="*/ 0 h 1202235"/>
              <a:gd name="connsiteX0-33" fmla="*/ 291374 w 573949"/>
              <a:gd name="connsiteY0-34" fmla="*/ 0 h 1202235"/>
              <a:gd name="connsiteX1-35" fmla="*/ 573949 w 573949"/>
              <a:gd name="connsiteY1-36" fmla="*/ 601117 h 1202235"/>
              <a:gd name="connsiteX2-37" fmla="*/ 342395 w 573949"/>
              <a:gd name="connsiteY2-38" fmla="*/ 1160138 h 1202235"/>
              <a:gd name="connsiteX3-39" fmla="*/ 291374 w 573949"/>
              <a:gd name="connsiteY3-40" fmla="*/ 1202235 h 1202235"/>
              <a:gd name="connsiteX4-41" fmla="*/ 8799 w 573949"/>
              <a:gd name="connsiteY4-42" fmla="*/ 601117 h 1202235"/>
              <a:gd name="connsiteX5-43" fmla="*/ 240353 w 573949"/>
              <a:gd name="connsiteY5-44" fmla="*/ 42096 h 1202235"/>
              <a:gd name="connsiteX6-45" fmla="*/ 291374 w 573949"/>
              <a:gd name="connsiteY6-46" fmla="*/ 0 h 1202235"/>
              <a:gd name="connsiteX0-47" fmla="*/ 291374 w 578600"/>
              <a:gd name="connsiteY0-48" fmla="*/ 0 h 1202235"/>
              <a:gd name="connsiteX1-49" fmla="*/ 573949 w 578600"/>
              <a:gd name="connsiteY1-50" fmla="*/ 601117 h 1202235"/>
              <a:gd name="connsiteX2-51" fmla="*/ 342395 w 578600"/>
              <a:gd name="connsiteY2-52" fmla="*/ 1160138 h 1202235"/>
              <a:gd name="connsiteX3-53" fmla="*/ 291374 w 578600"/>
              <a:gd name="connsiteY3-54" fmla="*/ 1202235 h 1202235"/>
              <a:gd name="connsiteX4-55" fmla="*/ 8799 w 578600"/>
              <a:gd name="connsiteY4-56" fmla="*/ 601117 h 1202235"/>
              <a:gd name="connsiteX5-57" fmla="*/ 240353 w 578600"/>
              <a:gd name="connsiteY5-58" fmla="*/ 42096 h 1202235"/>
              <a:gd name="connsiteX6-59" fmla="*/ 291374 w 578600"/>
              <a:gd name="connsiteY6-60" fmla="*/ 0 h 1202235"/>
              <a:gd name="connsiteX0-61" fmla="*/ 291374 w 583571"/>
              <a:gd name="connsiteY0-62" fmla="*/ 0 h 1202235"/>
              <a:gd name="connsiteX1-63" fmla="*/ 573949 w 583571"/>
              <a:gd name="connsiteY1-64" fmla="*/ 601117 h 1202235"/>
              <a:gd name="connsiteX2-65" fmla="*/ 342395 w 583571"/>
              <a:gd name="connsiteY2-66" fmla="*/ 1160138 h 1202235"/>
              <a:gd name="connsiteX3-67" fmla="*/ 291374 w 583571"/>
              <a:gd name="connsiteY3-68" fmla="*/ 1202235 h 1202235"/>
              <a:gd name="connsiteX4-69" fmla="*/ 8799 w 583571"/>
              <a:gd name="connsiteY4-70" fmla="*/ 601117 h 1202235"/>
              <a:gd name="connsiteX5-71" fmla="*/ 240353 w 583571"/>
              <a:gd name="connsiteY5-72" fmla="*/ 42096 h 1202235"/>
              <a:gd name="connsiteX6-73" fmla="*/ 291374 w 583571"/>
              <a:gd name="connsiteY6-74" fmla="*/ 0 h 1202235"/>
              <a:gd name="connsiteX0-75" fmla="*/ 291374 w 575217"/>
              <a:gd name="connsiteY0-76" fmla="*/ 0 h 1202235"/>
              <a:gd name="connsiteX1-77" fmla="*/ 573949 w 575217"/>
              <a:gd name="connsiteY1-78" fmla="*/ 601117 h 1202235"/>
              <a:gd name="connsiteX2-79" fmla="*/ 365278 w 575217"/>
              <a:gd name="connsiteY2-80" fmla="*/ 1177869 h 1202235"/>
              <a:gd name="connsiteX3-81" fmla="*/ 291374 w 575217"/>
              <a:gd name="connsiteY3-82" fmla="*/ 1202235 h 1202235"/>
              <a:gd name="connsiteX4-83" fmla="*/ 8799 w 575217"/>
              <a:gd name="connsiteY4-84" fmla="*/ 601117 h 1202235"/>
              <a:gd name="connsiteX5-85" fmla="*/ 240353 w 575217"/>
              <a:gd name="connsiteY5-86" fmla="*/ 42096 h 1202235"/>
              <a:gd name="connsiteX6-87" fmla="*/ 291374 w 575217"/>
              <a:gd name="connsiteY6-88" fmla="*/ 0 h 1202235"/>
              <a:gd name="connsiteX0-89" fmla="*/ 291374 w 578093"/>
              <a:gd name="connsiteY0-90" fmla="*/ 0 h 1202235"/>
              <a:gd name="connsiteX1-91" fmla="*/ 573949 w 578093"/>
              <a:gd name="connsiteY1-92" fmla="*/ 601117 h 1202235"/>
              <a:gd name="connsiteX2-93" fmla="*/ 365278 w 578093"/>
              <a:gd name="connsiteY2-94" fmla="*/ 1177869 h 1202235"/>
              <a:gd name="connsiteX3-95" fmla="*/ 291374 w 578093"/>
              <a:gd name="connsiteY3-96" fmla="*/ 1202235 h 1202235"/>
              <a:gd name="connsiteX4-97" fmla="*/ 8799 w 578093"/>
              <a:gd name="connsiteY4-98" fmla="*/ 601117 h 1202235"/>
              <a:gd name="connsiteX5-99" fmla="*/ 240353 w 578093"/>
              <a:gd name="connsiteY5-100" fmla="*/ 42096 h 1202235"/>
              <a:gd name="connsiteX6-101" fmla="*/ 291374 w 578093"/>
              <a:gd name="connsiteY6-102" fmla="*/ 0 h 1202235"/>
              <a:gd name="connsiteX0-103" fmla="*/ 291374 w 581161"/>
              <a:gd name="connsiteY0-104" fmla="*/ 0 h 1202235"/>
              <a:gd name="connsiteX1-105" fmla="*/ 577313 w 581161"/>
              <a:gd name="connsiteY1-106" fmla="*/ 608118 h 1202235"/>
              <a:gd name="connsiteX2-107" fmla="*/ 365278 w 581161"/>
              <a:gd name="connsiteY2-108" fmla="*/ 1177869 h 1202235"/>
              <a:gd name="connsiteX3-109" fmla="*/ 291374 w 581161"/>
              <a:gd name="connsiteY3-110" fmla="*/ 1202235 h 1202235"/>
              <a:gd name="connsiteX4-111" fmla="*/ 8799 w 581161"/>
              <a:gd name="connsiteY4-112" fmla="*/ 601117 h 1202235"/>
              <a:gd name="connsiteX5-113" fmla="*/ 240353 w 581161"/>
              <a:gd name="connsiteY5-114" fmla="*/ 42096 h 1202235"/>
              <a:gd name="connsiteX6-115" fmla="*/ 291374 w 581161"/>
              <a:gd name="connsiteY6-116" fmla="*/ 0 h 1202235"/>
              <a:gd name="connsiteX0-117" fmla="*/ 291374 w 586503"/>
              <a:gd name="connsiteY0-118" fmla="*/ 0 h 1202235"/>
              <a:gd name="connsiteX1-119" fmla="*/ 577313 w 586503"/>
              <a:gd name="connsiteY1-120" fmla="*/ 608118 h 1202235"/>
              <a:gd name="connsiteX2-121" fmla="*/ 365278 w 586503"/>
              <a:gd name="connsiteY2-122" fmla="*/ 1177869 h 1202235"/>
              <a:gd name="connsiteX3-123" fmla="*/ 291374 w 586503"/>
              <a:gd name="connsiteY3-124" fmla="*/ 1202235 h 1202235"/>
              <a:gd name="connsiteX4-125" fmla="*/ 8799 w 586503"/>
              <a:gd name="connsiteY4-126" fmla="*/ 601117 h 1202235"/>
              <a:gd name="connsiteX5-127" fmla="*/ 240353 w 586503"/>
              <a:gd name="connsiteY5-128" fmla="*/ 42096 h 1202235"/>
              <a:gd name="connsiteX6-129" fmla="*/ 291374 w 586503"/>
              <a:gd name="connsiteY6-130" fmla="*/ 0 h 1202235"/>
              <a:gd name="connsiteX0-131" fmla="*/ 291374 w 586503"/>
              <a:gd name="connsiteY0-132" fmla="*/ 0 h 1202235"/>
              <a:gd name="connsiteX1-133" fmla="*/ 577313 w 586503"/>
              <a:gd name="connsiteY1-134" fmla="*/ 608118 h 1202235"/>
              <a:gd name="connsiteX2-135" fmla="*/ 365278 w 586503"/>
              <a:gd name="connsiteY2-136" fmla="*/ 1177869 h 1202235"/>
              <a:gd name="connsiteX3-137" fmla="*/ 291374 w 586503"/>
              <a:gd name="connsiteY3-138" fmla="*/ 1202235 h 1202235"/>
              <a:gd name="connsiteX4-139" fmla="*/ 8799 w 586503"/>
              <a:gd name="connsiteY4-140" fmla="*/ 601117 h 1202235"/>
              <a:gd name="connsiteX5-141" fmla="*/ 240353 w 586503"/>
              <a:gd name="connsiteY5-142" fmla="*/ 42096 h 1202235"/>
              <a:gd name="connsiteX6-143" fmla="*/ 291374 w 586503"/>
              <a:gd name="connsiteY6-144" fmla="*/ 0 h 1202235"/>
              <a:gd name="connsiteX0-145" fmla="*/ 284738 w 579867"/>
              <a:gd name="connsiteY0-146" fmla="*/ 0 h 1202235"/>
              <a:gd name="connsiteX1-147" fmla="*/ 570677 w 579867"/>
              <a:gd name="connsiteY1-148" fmla="*/ 608118 h 1202235"/>
              <a:gd name="connsiteX2-149" fmla="*/ 358642 w 579867"/>
              <a:gd name="connsiteY2-150" fmla="*/ 1177869 h 1202235"/>
              <a:gd name="connsiteX3-151" fmla="*/ 284738 w 579867"/>
              <a:gd name="connsiteY3-152" fmla="*/ 1202235 h 1202235"/>
              <a:gd name="connsiteX4-153" fmla="*/ 2163 w 579867"/>
              <a:gd name="connsiteY4-154" fmla="*/ 601117 h 1202235"/>
              <a:gd name="connsiteX5-155" fmla="*/ 194132 w 579867"/>
              <a:gd name="connsiteY5-156" fmla="*/ 55370 h 1202235"/>
              <a:gd name="connsiteX6-157" fmla="*/ 284738 w 579867"/>
              <a:gd name="connsiteY6-158" fmla="*/ 0 h 1202235"/>
              <a:gd name="connsiteX0-159" fmla="*/ 294845 w 589974"/>
              <a:gd name="connsiteY0-160" fmla="*/ 0 h 1202235"/>
              <a:gd name="connsiteX1-161" fmla="*/ 580784 w 589974"/>
              <a:gd name="connsiteY1-162" fmla="*/ 608118 h 1202235"/>
              <a:gd name="connsiteX2-163" fmla="*/ 368749 w 589974"/>
              <a:gd name="connsiteY2-164" fmla="*/ 1177869 h 1202235"/>
              <a:gd name="connsiteX3-165" fmla="*/ 294845 w 589974"/>
              <a:gd name="connsiteY3-166" fmla="*/ 1202235 h 1202235"/>
              <a:gd name="connsiteX4-167" fmla="*/ 12270 w 589974"/>
              <a:gd name="connsiteY4-168" fmla="*/ 601117 h 1202235"/>
              <a:gd name="connsiteX5-169" fmla="*/ 204239 w 589974"/>
              <a:gd name="connsiteY5-170" fmla="*/ 55370 h 1202235"/>
              <a:gd name="connsiteX6-171" fmla="*/ 294845 w 589974"/>
              <a:gd name="connsiteY6-172" fmla="*/ 0 h 1202235"/>
              <a:gd name="connsiteX0-173" fmla="*/ 296305 w 591434"/>
              <a:gd name="connsiteY0-174" fmla="*/ 0 h 1202235"/>
              <a:gd name="connsiteX1-175" fmla="*/ 582244 w 591434"/>
              <a:gd name="connsiteY1-176" fmla="*/ 608118 h 1202235"/>
              <a:gd name="connsiteX2-177" fmla="*/ 370209 w 591434"/>
              <a:gd name="connsiteY2-178" fmla="*/ 1177869 h 1202235"/>
              <a:gd name="connsiteX3-179" fmla="*/ 296305 w 591434"/>
              <a:gd name="connsiteY3-180" fmla="*/ 1202235 h 1202235"/>
              <a:gd name="connsiteX4-181" fmla="*/ 13730 w 591434"/>
              <a:gd name="connsiteY4-182" fmla="*/ 601117 h 1202235"/>
              <a:gd name="connsiteX5-183" fmla="*/ 205699 w 591434"/>
              <a:gd name="connsiteY5-184" fmla="*/ 55370 h 1202235"/>
              <a:gd name="connsiteX6-185" fmla="*/ 296305 w 591434"/>
              <a:gd name="connsiteY6-186" fmla="*/ 0 h 1202235"/>
              <a:gd name="connsiteX0-187" fmla="*/ 296305 w 586804"/>
              <a:gd name="connsiteY0-188" fmla="*/ 0 h 1202235"/>
              <a:gd name="connsiteX1-189" fmla="*/ 582244 w 586804"/>
              <a:gd name="connsiteY1-190" fmla="*/ 608118 h 1202235"/>
              <a:gd name="connsiteX2-191" fmla="*/ 374876 w 586804"/>
              <a:gd name="connsiteY2-192" fmla="*/ 1175626 h 1202235"/>
              <a:gd name="connsiteX3-193" fmla="*/ 296305 w 586804"/>
              <a:gd name="connsiteY3-194" fmla="*/ 1202235 h 1202235"/>
              <a:gd name="connsiteX4-195" fmla="*/ 13730 w 586804"/>
              <a:gd name="connsiteY4-196" fmla="*/ 601117 h 1202235"/>
              <a:gd name="connsiteX5-197" fmla="*/ 205699 w 586804"/>
              <a:gd name="connsiteY5-198" fmla="*/ 55370 h 1202235"/>
              <a:gd name="connsiteX6-199" fmla="*/ 296305 w 586804"/>
              <a:gd name="connsiteY6-200" fmla="*/ 0 h 1202235"/>
              <a:gd name="connsiteX0-201" fmla="*/ 296305 w 588064"/>
              <a:gd name="connsiteY0-202" fmla="*/ 0 h 1202235"/>
              <a:gd name="connsiteX1-203" fmla="*/ 582244 w 588064"/>
              <a:gd name="connsiteY1-204" fmla="*/ 608118 h 1202235"/>
              <a:gd name="connsiteX2-205" fmla="*/ 382060 w 588064"/>
              <a:gd name="connsiteY2-206" fmla="*/ 1160685 h 1202235"/>
              <a:gd name="connsiteX3-207" fmla="*/ 296305 w 588064"/>
              <a:gd name="connsiteY3-208" fmla="*/ 1202235 h 1202235"/>
              <a:gd name="connsiteX4-209" fmla="*/ 13730 w 588064"/>
              <a:gd name="connsiteY4-210" fmla="*/ 601117 h 1202235"/>
              <a:gd name="connsiteX5-211" fmla="*/ 205699 w 588064"/>
              <a:gd name="connsiteY5-212" fmla="*/ 55370 h 1202235"/>
              <a:gd name="connsiteX6-213" fmla="*/ 296305 w 588064"/>
              <a:gd name="connsiteY6-214" fmla="*/ 0 h 1202235"/>
              <a:gd name="connsiteX0-215" fmla="*/ 284824 w 576583"/>
              <a:gd name="connsiteY0-216" fmla="*/ 0 h 1202235"/>
              <a:gd name="connsiteX1-217" fmla="*/ 570763 w 576583"/>
              <a:gd name="connsiteY1-218" fmla="*/ 608118 h 1202235"/>
              <a:gd name="connsiteX2-219" fmla="*/ 370579 w 576583"/>
              <a:gd name="connsiteY2-220" fmla="*/ 1160685 h 1202235"/>
              <a:gd name="connsiteX3-221" fmla="*/ 284824 w 576583"/>
              <a:gd name="connsiteY3-222" fmla="*/ 1202235 h 1202235"/>
              <a:gd name="connsiteX4-223" fmla="*/ 2249 w 576583"/>
              <a:gd name="connsiteY4-224" fmla="*/ 601117 h 1202235"/>
              <a:gd name="connsiteX5-225" fmla="*/ 199825 w 576583"/>
              <a:gd name="connsiteY5-226" fmla="*/ 67039 h 1202235"/>
              <a:gd name="connsiteX6-227" fmla="*/ 284824 w 576583"/>
              <a:gd name="connsiteY6-228" fmla="*/ 0 h 12022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76583" h="1202235">
                <a:moveTo>
                  <a:pt x="284824" y="0"/>
                </a:moveTo>
                <a:cubicBezTo>
                  <a:pt x="379016" y="200372"/>
                  <a:pt x="556471" y="414671"/>
                  <a:pt x="570763" y="608118"/>
                </a:cubicBezTo>
                <a:cubicBezTo>
                  <a:pt x="585056" y="801566"/>
                  <a:pt x="590296" y="1003771"/>
                  <a:pt x="370579" y="1160685"/>
                </a:cubicBezTo>
                <a:lnTo>
                  <a:pt x="284824" y="1202235"/>
                </a:lnTo>
                <a:cubicBezTo>
                  <a:pt x="190632" y="1001862"/>
                  <a:pt x="16415" y="790316"/>
                  <a:pt x="2249" y="601117"/>
                </a:cubicBezTo>
                <a:cubicBezTo>
                  <a:pt x="-11917" y="411918"/>
                  <a:pt x="39302" y="215620"/>
                  <a:pt x="199825" y="67039"/>
                </a:cubicBezTo>
                <a:lnTo>
                  <a:pt x="28482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113" tIns="59056" rIns="118113" bIns="59056" anchor="ctr"/>
          <a:lstStyle/>
          <a:p>
            <a:pPr algn="ctr" defTabSz="1181070">
              <a:defRPr/>
            </a:pPr>
            <a:endParaRPr lang="zh-CN" altLang="en-US" sz="2400">
              <a:solidFill>
                <a:schemeClr val="tx2"/>
              </a:solidFill>
              <a:latin typeface="Montserrat SemiBold" panose="000007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- </a:t>
            </a:r>
            <a:r>
              <a:rPr lang="ko-KR" altLang="en-US" sz="2800" b="1"/>
              <a:t>주문내역 조회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1471" y="1514208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ypage.xml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81571" y="3045475"/>
            <a:ext cx="318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2" y="961592"/>
            <a:ext cx="3524742" cy="98121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139436" y="1087999"/>
            <a:ext cx="786488" cy="214431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r="19915"/>
          <a:stretch/>
        </p:blipFill>
        <p:spPr>
          <a:xfrm>
            <a:off x="2481571" y="3443987"/>
            <a:ext cx="5164933" cy="2905530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7827400" y="2457104"/>
            <a:ext cx="3756627" cy="40677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089951" y="2645631"/>
            <a:ext cx="33926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검정</a:t>
            </a:r>
            <a:endParaRPr lang="en-US" altLang="ko-KR" sz="1600" b="1" smtClean="0"/>
          </a:p>
          <a:p>
            <a:r>
              <a:rPr lang="en-US" altLang="ko-KR" sz="1600" smtClean="0"/>
              <a:t>- </a:t>
            </a:r>
            <a:r>
              <a:rPr lang="ko-KR" altLang="en-US" sz="1600" smtClean="0"/>
              <a:t>마이 페이지 버튼을 누르면 </a:t>
            </a:r>
            <a:r>
              <a:rPr lang="en-US" altLang="ko-KR" sz="1600" smtClean="0"/>
              <a:t>session</a:t>
            </a:r>
            <a:r>
              <a:rPr lang="ko-KR" altLang="en-US" sz="1600" smtClean="0"/>
              <a:t>의  </a:t>
            </a:r>
            <a:r>
              <a:rPr lang="en-US" altLang="ko-KR" sz="1600" b="1" smtClean="0"/>
              <a:t>side_menu</a:t>
            </a:r>
            <a:r>
              <a:rPr lang="ko-KR" altLang="en-US" sz="1600" b="1" smtClean="0"/>
              <a:t>를 </a:t>
            </a: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en-US" altLang="ko-KR" sz="1600" b="1" smtClean="0"/>
              <a:t>my_page</a:t>
            </a:r>
            <a:r>
              <a:rPr lang="ko-KR" altLang="en-US" sz="1600" b="1" smtClean="0"/>
              <a:t>로 지정</a:t>
            </a:r>
            <a:r>
              <a:rPr lang="ko-KR" altLang="en-US" sz="1600" smtClean="0"/>
              <a:t>해 줍니다</a:t>
            </a:r>
            <a:r>
              <a:rPr lang="en-US" altLang="ko-KR" sz="1600" smtClean="0"/>
              <a:t>.</a:t>
            </a:r>
          </a:p>
          <a:p>
            <a:endParaRPr lang="en-US" altLang="ko-KR" sz="1600" smtClean="0"/>
          </a:p>
          <a:p>
            <a:r>
              <a:rPr lang="ko-KR" altLang="en-US" sz="1600" b="1" smtClean="0"/>
              <a:t>주황</a:t>
            </a:r>
            <a:endParaRPr lang="en-US" altLang="ko-KR" sz="1600" b="1" smtClean="0"/>
          </a:p>
          <a:p>
            <a:r>
              <a:rPr lang="en-US" altLang="ko-KR" sz="1600" smtClean="0"/>
              <a:t>- /myPageMain.do</a:t>
            </a:r>
            <a:r>
              <a:rPr lang="ko-KR" altLang="en-US" sz="1600" smtClean="0"/>
              <a:t>를 호출하면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위의</a:t>
            </a:r>
            <a:r>
              <a:rPr lang="en-US" altLang="ko-KR" sz="1600" smtClean="0"/>
              <a:t> </a:t>
            </a:r>
            <a:r>
              <a:rPr lang="ko-KR" altLang="en-US" sz="1600" smtClean="0"/>
              <a:t>그림과 같이 </a:t>
            </a:r>
            <a:r>
              <a:rPr lang="ko-KR" altLang="en-US" sz="1600" b="1" smtClean="0"/>
              <a:t>회원 </a:t>
            </a:r>
            <a:r>
              <a:rPr lang="ko-KR" altLang="en-US" sz="1600" b="1"/>
              <a:t>아이디를 </a:t>
            </a:r>
            <a:r>
              <a:rPr lang="en-US" altLang="ko-KR" sz="1600" b="1" smtClean="0"/>
              <a:t/>
            </a:r>
            <a:br>
              <a:rPr lang="en-US" altLang="ko-KR" sz="1600" b="1" smtClean="0"/>
            </a:br>
            <a:r>
              <a:rPr lang="ko-KR" altLang="en-US" sz="1600" b="1" smtClean="0"/>
              <a:t>이용하여 </a:t>
            </a:r>
            <a:r>
              <a:rPr lang="ko-KR" altLang="en-US" sz="1600" b="1"/>
              <a:t>주문 상품을 조회</a:t>
            </a:r>
            <a:r>
              <a:rPr lang="ko-KR" altLang="en-US" sz="1600"/>
              <a:t>합니다</a:t>
            </a:r>
            <a:r>
              <a:rPr lang="en-US" altLang="ko-KR" sz="1600" smtClean="0"/>
              <a:t>.</a:t>
            </a:r>
          </a:p>
          <a:p>
            <a:endParaRPr lang="en-US" altLang="ko-KR" sz="1600" smtClean="0"/>
          </a:p>
          <a:p>
            <a:r>
              <a:rPr lang="ko-KR" altLang="en-US" sz="1600" b="1" smtClean="0"/>
              <a:t>초록</a:t>
            </a:r>
            <a:endParaRPr lang="en-US" altLang="ko-KR" sz="1600" b="1" smtClean="0"/>
          </a:p>
          <a:p>
            <a:r>
              <a:rPr lang="en-US" altLang="ko-KR" sz="1600" smtClean="0"/>
              <a:t>- </a:t>
            </a:r>
            <a:r>
              <a:rPr lang="en-US" altLang="ko-KR" sz="1600" b="1" smtClean="0"/>
              <a:t>order by time desc </a:t>
            </a:r>
            <a:r>
              <a:rPr lang="ko-KR" altLang="en-US" sz="1600" b="1" smtClean="0"/>
              <a:t>내림차순</a:t>
            </a:r>
            <a:r>
              <a:rPr lang="ko-KR" altLang="en-US" sz="1600" smtClean="0"/>
              <a:t>을 사용하여 최근에 주문한 상품부터 조회하게 합니다</a:t>
            </a:r>
            <a:r>
              <a:rPr lang="en-US" altLang="ko-KR" sz="1600" smtClean="0"/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rcRect b="14742"/>
          <a:stretch/>
        </p:blipFill>
        <p:spPr>
          <a:xfrm>
            <a:off x="6004161" y="479752"/>
            <a:ext cx="4951035" cy="128237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58" y="1930675"/>
            <a:ext cx="1886213" cy="2962688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 flipV="1">
            <a:off x="3540365" y="3751152"/>
            <a:ext cx="173889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3970614" y="3751152"/>
            <a:ext cx="160577" cy="197575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743200" y="5911393"/>
            <a:ext cx="2796209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4369718" y="1668458"/>
            <a:ext cx="3509297" cy="405845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997134" y="590213"/>
            <a:ext cx="4958061" cy="10689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2834237" y="4480232"/>
            <a:ext cx="2828882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7" idx="2"/>
          </p:cNvCxnSpPr>
          <p:nvPr/>
        </p:nvCxnSpPr>
        <p:spPr>
          <a:xfrm>
            <a:off x="1532680" y="1302430"/>
            <a:ext cx="1830517" cy="309472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67803" y="1953658"/>
            <a:ext cx="1832871" cy="2939705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/>
          </a:p>
        </p:txBody>
      </p:sp>
      <p:cxnSp>
        <p:nvCxnSpPr>
          <p:cNvPr id="63" name="직선 화살표 연결선 62"/>
          <p:cNvCxnSpPr>
            <a:endCxn id="60" idx="3"/>
          </p:cNvCxnSpPr>
          <p:nvPr/>
        </p:nvCxnSpPr>
        <p:spPr>
          <a:xfrm flipH="1" flipV="1">
            <a:off x="2300674" y="3423511"/>
            <a:ext cx="493779" cy="102754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2887297" y="2730944"/>
            <a:ext cx="2294303" cy="97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5523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615542" y="2800643"/>
            <a:ext cx="3485077" cy="3757087"/>
            <a:chOff x="8615542" y="2800643"/>
            <a:chExt cx="3485077" cy="3757087"/>
          </a:xfrm>
        </p:grpSpPr>
        <p:sp>
          <p:nvSpPr>
            <p:cNvPr id="6" name="任意多边形 5"/>
            <p:cNvSpPr/>
            <p:nvPr/>
          </p:nvSpPr>
          <p:spPr>
            <a:xfrm>
              <a:off x="9944407" y="2800643"/>
              <a:ext cx="827361" cy="1725084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3600000">
              <a:off x="10824535" y="3308912"/>
              <a:ext cx="827616" cy="1724552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 rot="7200000">
              <a:off x="10824535" y="4324911"/>
              <a:ext cx="827616" cy="1724552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0800000">
              <a:off x="9944407" y="4832646"/>
              <a:ext cx="827361" cy="1725084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rot="14400000">
              <a:off x="9065068" y="4323852"/>
              <a:ext cx="827616" cy="1726667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8000000">
              <a:off x="9065068" y="3307849"/>
              <a:ext cx="827616" cy="1726667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-1" fmla="*/ 282575 w 565150"/>
                <a:gd name="connsiteY0-2" fmla="*/ 0 h 1202235"/>
                <a:gd name="connsiteX1-3" fmla="*/ 333596 w 565150"/>
                <a:gd name="connsiteY1-4" fmla="*/ 42096 h 1202235"/>
                <a:gd name="connsiteX2-5" fmla="*/ 565150 w 565150"/>
                <a:gd name="connsiteY2-6" fmla="*/ 601117 h 1202235"/>
                <a:gd name="connsiteX3-7" fmla="*/ 333596 w 565150"/>
                <a:gd name="connsiteY3-8" fmla="*/ 1160138 h 1202235"/>
                <a:gd name="connsiteX4-9" fmla="*/ 282575 w 565150"/>
                <a:gd name="connsiteY4-10" fmla="*/ 1202235 h 1202235"/>
                <a:gd name="connsiteX5-11" fmla="*/ 0 w 565150"/>
                <a:gd name="connsiteY5-12" fmla="*/ 601117 h 1202235"/>
                <a:gd name="connsiteX6-13" fmla="*/ 231554 w 565150"/>
                <a:gd name="connsiteY6-14" fmla="*/ 42096 h 1202235"/>
                <a:gd name="connsiteX7-15" fmla="*/ 282575 w 565150"/>
                <a:gd name="connsiteY7-16" fmla="*/ 0 h 1202235"/>
                <a:gd name="connsiteX0-17" fmla="*/ 291374 w 573949"/>
                <a:gd name="connsiteY0-18" fmla="*/ 0 h 1202235"/>
                <a:gd name="connsiteX1-19" fmla="*/ 342395 w 573949"/>
                <a:gd name="connsiteY1-20" fmla="*/ 42096 h 1202235"/>
                <a:gd name="connsiteX2-21" fmla="*/ 573949 w 573949"/>
                <a:gd name="connsiteY2-22" fmla="*/ 601117 h 1202235"/>
                <a:gd name="connsiteX3-23" fmla="*/ 342395 w 573949"/>
                <a:gd name="connsiteY3-24" fmla="*/ 1160138 h 1202235"/>
                <a:gd name="connsiteX4-25" fmla="*/ 291374 w 573949"/>
                <a:gd name="connsiteY4-26" fmla="*/ 1202235 h 1202235"/>
                <a:gd name="connsiteX5-27" fmla="*/ 8799 w 573949"/>
                <a:gd name="connsiteY5-28" fmla="*/ 601117 h 1202235"/>
                <a:gd name="connsiteX6-29" fmla="*/ 240353 w 573949"/>
                <a:gd name="connsiteY6-30" fmla="*/ 42096 h 1202235"/>
                <a:gd name="connsiteX7-31" fmla="*/ 291374 w 573949"/>
                <a:gd name="connsiteY7-32" fmla="*/ 0 h 1202235"/>
                <a:gd name="connsiteX0-33" fmla="*/ 291374 w 573949"/>
                <a:gd name="connsiteY0-34" fmla="*/ 0 h 1202235"/>
                <a:gd name="connsiteX1-35" fmla="*/ 573949 w 573949"/>
                <a:gd name="connsiteY1-36" fmla="*/ 601117 h 1202235"/>
                <a:gd name="connsiteX2-37" fmla="*/ 342395 w 573949"/>
                <a:gd name="connsiteY2-38" fmla="*/ 1160138 h 1202235"/>
                <a:gd name="connsiteX3-39" fmla="*/ 291374 w 573949"/>
                <a:gd name="connsiteY3-40" fmla="*/ 1202235 h 1202235"/>
                <a:gd name="connsiteX4-41" fmla="*/ 8799 w 573949"/>
                <a:gd name="connsiteY4-42" fmla="*/ 601117 h 1202235"/>
                <a:gd name="connsiteX5-43" fmla="*/ 240353 w 573949"/>
                <a:gd name="connsiteY5-44" fmla="*/ 42096 h 1202235"/>
                <a:gd name="connsiteX6-45" fmla="*/ 291374 w 573949"/>
                <a:gd name="connsiteY6-46" fmla="*/ 0 h 1202235"/>
                <a:gd name="connsiteX0-47" fmla="*/ 291374 w 578600"/>
                <a:gd name="connsiteY0-48" fmla="*/ 0 h 1202235"/>
                <a:gd name="connsiteX1-49" fmla="*/ 573949 w 578600"/>
                <a:gd name="connsiteY1-50" fmla="*/ 601117 h 1202235"/>
                <a:gd name="connsiteX2-51" fmla="*/ 342395 w 578600"/>
                <a:gd name="connsiteY2-52" fmla="*/ 1160138 h 1202235"/>
                <a:gd name="connsiteX3-53" fmla="*/ 291374 w 578600"/>
                <a:gd name="connsiteY3-54" fmla="*/ 1202235 h 1202235"/>
                <a:gd name="connsiteX4-55" fmla="*/ 8799 w 578600"/>
                <a:gd name="connsiteY4-56" fmla="*/ 601117 h 1202235"/>
                <a:gd name="connsiteX5-57" fmla="*/ 240353 w 578600"/>
                <a:gd name="connsiteY5-58" fmla="*/ 42096 h 1202235"/>
                <a:gd name="connsiteX6-59" fmla="*/ 291374 w 578600"/>
                <a:gd name="connsiteY6-60" fmla="*/ 0 h 1202235"/>
                <a:gd name="connsiteX0-61" fmla="*/ 291374 w 583571"/>
                <a:gd name="connsiteY0-62" fmla="*/ 0 h 1202235"/>
                <a:gd name="connsiteX1-63" fmla="*/ 573949 w 583571"/>
                <a:gd name="connsiteY1-64" fmla="*/ 601117 h 1202235"/>
                <a:gd name="connsiteX2-65" fmla="*/ 342395 w 583571"/>
                <a:gd name="connsiteY2-66" fmla="*/ 1160138 h 1202235"/>
                <a:gd name="connsiteX3-67" fmla="*/ 291374 w 583571"/>
                <a:gd name="connsiteY3-68" fmla="*/ 1202235 h 1202235"/>
                <a:gd name="connsiteX4-69" fmla="*/ 8799 w 583571"/>
                <a:gd name="connsiteY4-70" fmla="*/ 601117 h 1202235"/>
                <a:gd name="connsiteX5-71" fmla="*/ 240353 w 583571"/>
                <a:gd name="connsiteY5-72" fmla="*/ 42096 h 1202235"/>
                <a:gd name="connsiteX6-73" fmla="*/ 291374 w 583571"/>
                <a:gd name="connsiteY6-74" fmla="*/ 0 h 1202235"/>
                <a:gd name="connsiteX0-75" fmla="*/ 291374 w 575217"/>
                <a:gd name="connsiteY0-76" fmla="*/ 0 h 1202235"/>
                <a:gd name="connsiteX1-77" fmla="*/ 573949 w 575217"/>
                <a:gd name="connsiteY1-78" fmla="*/ 601117 h 1202235"/>
                <a:gd name="connsiteX2-79" fmla="*/ 365278 w 575217"/>
                <a:gd name="connsiteY2-80" fmla="*/ 1177869 h 1202235"/>
                <a:gd name="connsiteX3-81" fmla="*/ 291374 w 575217"/>
                <a:gd name="connsiteY3-82" fmla="*/ 1202235 h 1202235"/>
                <a:gd name="connsiteX4-83" fmla="*/ 8799 w 575217"/>
                <a:gd name="connsiteY4-84" fmla="*/ 601117 h 1202235"/>
                <a:gd name="connsiteX5-85" fmla="*/ 240353 w 575217"/>
                <a:gd name="connsiteY5-86" fmla="*/ 42096 h 1202235"/>
                <a:gd name="connsiteX6-87" fmla="*/ 291374 w 575217"/>
                <a:gd name="connsiteY6-88" fmla="*/ 0 h 1202235"/>
                <a:gd name="connsiteX0-89" fmla="*/ 291374 w 578093"/>
                <a:gd name="connsiteY0-90" fmla="*/ 0 h 1202235"/>
                <a:gd name="connsiteX1-91" fmla="*/ 573949 w 578093"/>
                <a:gd name="connsiteY1-92" fmla="*/ 601117 h 1202235"/>
                <a:gd name="connsiteX2-93" fmla="*/ 365278 w 578093"/>
                <a:gd name="connsiteY2-94" fmla="*/ 1177869 h 1202235"/>
                <a:gd name="connsiteX3-95" fmla="*/ 291374 w 578093"/>
                <a:gd name="connsiteY3-96" fmla="*/ 1202235 h 1202235"/>
                <a:gd name="connsiteX4-97" fmla="*/ 8799 w 578093"/>
                <a:gd name="connsiteY4-98" fmla="*/ 601117 h 1202235"/>
                <a:gd name="connsiteX5-99" fmla="*/ 240353 w 578093"/>
                <a:gd name="connsiteY5-100" fmla="*/ 42096 h 1202235"/>
                <a:gd name="connsiteX6-101" fmla="*/ 291374 w 578093"/>
                <a:gd name="connsiteY6-102" fmla="*/ 0 h 1202235"/>
                <a:gd name="connsiteX0-103" fmla="*/ 291374 w 581161"/>
                <a:gd name="connsiteY0-104" fmla="*/ 0 h 1202235"/>
                <a:gd name="connsiteX1-105" fmla="*/ 577313 w 581161"/>
                <a:gd name="connsiteY1-106" fmla="*/ 608118 h 1202235"/>
                <a:gd name="connsiteX2-107" fmla="*/ 365278 w 581161"/>
                <a:gd name="connsiteY2-108" fmla="*/ 1177869 h 1202235"/>
                <a:gd name="connsiteX3-109" fmla="*/ 291374 w 581161"/>
                <a:gd name="connsiteY3-110" fmla="*/ 1202235 h 1202235"/>
                <a:gd name="connsiteX4-111" fmla="*/ 8799 w 581161"/>
                <a:gd name="connsiteY4-112" fmla="*/ 601117 h 1202235"/>
                <a:gd name="connsiteX5-113" fmla="*/ 240353 w 581161"/>
                <a:gd name="connsiteY5-114" fmla="*/ 42096 h 1202235"/>
                <a:gd name="connsiteX6-115" fmla="*/ 291374 w 581161"/>
                <a:gd name="connsiteY6-116" fmla="*/ 0 h 1202235"/>
                <a:gd name="connsiteX0-117" fmla="*/ 291374 w 586503"/>
                <a:gd name="connsiteY0-118" fmla="*/ 0 h 1202235"/>
                <a:gd name="connsiteX1-119" fmla="*/ 577313 w 586503"/>
                <a:gd name="connsiteY1-120" fmla="*/ 608118 h 1202235"/>
                <a:gd name="connsiteX2-121" fmla="*/ 365278 w 586503"/>
                <a:gd name="connsiteY2-122" fmla="*/ 1177869 h 1202235"/>
                <a:gd name="connsiteX3-123" fmla="*/ 291374 w 586503"/>
                <a:gd name="connsiteY3-124" fmla="*/ 1202235 h 1202235"/>
                <a:gd name="connsiteX4-125" fmla="*/ 8799 w 586503"/>
                <a:gd name="connsiteY4-126" fmla="*/ 601117 h 1202235"/>
                <a:gd name="connsiteX5-127" fmla="*/ 240353 w 586503"/>
                <a:gd name="connsiteY5-128" fmla="*/ 42096 h 1202235"/>
                <a:gd name="connsiteX6-129" fmla="*/ 291374 w 586503"/>
                <a:gd name="connsiteY6-130" fmla="*/ 0 h 1202235"/>
                <a:gd name="connsiteX0-131" fmla="*/ 291374 w 586503"/>
                <a:gd name="connsiteY0-132" fmla="*/ 0 h 1202235"/>
                <a:gd name="connsiteX1-133" fmla="*/ 577313 w 586503"/>
                <a:gd name="connsiteY1-134" fmla="*/ 608118 h 1202235"/>
                <a:gd name="connsiteX2-135" fmla="*/ 365278 w 586503"/>
                <a:gd name="connsiteY2-136" fmla="*/ 1177869 h 1202235"/>
                <a:gd name="connsiteX3-137" fmla="*/ 291374 w 586503"/>
                <a:gd name="connsiteY3-138" fmla="*/ 1202235 h 1202235"/>
                <a:gd name="connsiteX4-139" fmla="*/ 8799 w 586503"/>
                <a:gd name="connsiteY4-140" fmla="*/ 601117 h 1202235"/>
                <a:gd name="connsiteX5-141" fmla="*/ 240353 w 586503"/>
                <a:gd name="connsiteY5-142" fmla="*/ 42096 h 1202235"/>
                <a:gd name="connsiteX6-143" fmla="*/ 291374 w 586503"/>
                <a:gd name="connsiteY6-144" fmla="*/ 0 h 1202235"/>
                <a:gd name="connsiteX0-145" fmla="*/ 284738 w 579867"/>
                <a:gd name="connsiteY0-146" fmla="*/ 0 h 1202235"/>
                <a:gd name="connsiteX1-147" fmla="*/ 570677 w 579867"/>
                <a:gd name="connsiteY1-148" fmla="*/ 608118 h 1202235"/>
                <a:gd name="connsiteX2-149" fmla="*/ 358642 w 579867"/>
                <a:gd name="connsiteY2-150" fmla="*/ 1177869 h 1202235"/>
                <a:gd name="connsiteX3-151" fmla="*/ 284738 w 579867"/>
                <a:gd name="connsiteY3-152" fmla="*/ 1202235 h 1202235"/>
                <a:gd name="connsiteX4-153" fmla="*/ 2163 w 579867"/>
                <a:gd name="connsiteY4-154" fmla="*/ 601117 h 1202235"/>
                <a:gd name="connsiteX5-155" fmla="*/ 194132 w 579867"/>
                <a:gd name="connsiteY5-156" fmla="*/ 55370 h 1202235"/>
                <a:gd name="connsiteX6-157" fmla="*/ 284738 w 579867"/>
                <a:gd name="connsiteY6-158" fmla="*/ 0 h 1202235"/>
                <a:gd name="connsiteX0-159" fmla="*/ 294845 w 589974"/>
                <a:gd name="connsiteY0-160" fmla="*/ 0 h 1202235"/>
                <a:gd name="connsiteX1-161" fmla="*/ 580784 w 589974"/>
                <a:gd name="connsiteY1-162" fmla="*/ 608118 h 1202235"/>
                <a:gd name="connsiteX2-163" fmla="*/ 368749 w 589974"/>
                <a:gd name="connsiteY2-164" fmla="*/ 1177869 h 1202235"/>
                <a:gd name="connsiteX3-165" fmla="*/ 294845 w 589974"/>
                <a:gd name="connsiteY3-166" fmla="*/ 1202235 h 1202235"/>
                <a:gd name="connsiteX4-167" fmla="*/ 12270 w 589974"/>
                <a:gd name="connsiteY4-168" fmla="*/ 601117 h 1202235"/>
                <a:gd name="connsiteX5-169" fmla="*/ 204239 w 589974"/>
                <a:gd name="connsiteY5-170" fmla="*/ 55370 h 1202235"/>
                <a:gd name="connsiteX6-171" fmla="*/ 294845 w 589974"/>
                <a:gd name="connsiteY6-172" fmla="*/ 0 h 1202235"/>
                <a:gd name="connsiteX0-173" fmla="*/ 296305 w 591434"/>
                <a:gd name="connsiteY0-174" fmla="*/ 0 h 1202235"/>
                <a:gd name="connsiteX1-175" fmla="*/ 582244 w 591434"/>
                <a:gd name="connsiteY1-176" fmla="*/ 608118 h 1202235"/>
                <a:gd name="connsiteX2-177" fmla="*/ 370209 w 591434"/>
                <a:gd name="connsiteY2-178" fmla="*/ 1177869 h 1202235"/>
                <a:gd name="connsiteX3-179" fmla="*/ 296305 w 591434"/>
                <a:gd name="connsiteY3-180" fmla="*/ 1202235 h 1202235"/>
                <a:gd name="connsiteX4-181" fmla="*/ 13730 w 591434"/>
                <a:gd name="connsiteY4-182" fmla="*/ 601117 h 1202235"/>
                <a:gd name="connsiteX5-183" fmla="*/ 205699 w 591434"/>
                <a:gd name="connsiteY5-184" fmla="*/ 55370 h 1202235"/>
                <a:gd name="connsiteX6-185" fmla="*/ 296305 w 591434"/>
                <a:gd name="connsiteY6-186" fmla="*/ 0 h 1202235"/>
                <a:gd name="connsiteX0-187" fmla="*/ 296305 w 586804"/>
                <a:gd name="connsiteY0-188" fmla="*/ 0 h 1202235"/>
                <a:gd name="connsiteX1-189" fmla="*/ 582244 w 586804"/>
                <a:gd name="connsiteY1-190" fmla="*/ 608118 h 1202235"/>
                <a:gd name="connsiteX2-191" fmla="*/ 374876 w 586804"/>
                <a:gd name="connsiteY2-192" fmla="*/ 1175626 h 1202235"/>
                <a:gd name="connsiteX3-193" fmla="*/ 296305 w 586804"/>
                <a:gd name="connsiteY3-194" fmla="*/ 1202235 h 1202235"/>
                <a:gd name="connsiteX4-195" fmla="*/ 13730 w 586804"/>
                <a:gd name="connsiteY4-196" fmla="*/ 601117 h 1202235"/>
                <a:gd name="connsiteX5-197" fmla="*/ 205699 w 586804"/>
                <a:gd name="connsiteY5-198" fmla="*/ 55370 h 1202235"/>
                <a:gd name="connsiteX6-199" fmla="*/ 296305 w 586804"/>
                <a:gd name="connsiteY6-200" fmla="*/ 0 h 1202235"/>
                <a:gd name="connsiteX0-201" fmla="*/ 296305 w 588064"/>
                <a:gd name="connsiteY0-202" fmla="*/ 0 h 1202235"/>
                <a:gd name="connsiteX1-203" fmla="*/ 582244 w 588064"/>
                <a:gd name="connsiteY1-204" fmla="*/ 608118 h 1202235"/>
                <a:gd name="connsiteX2-205" fmla="*/ 382060 w 588064"/>
                <a:gd name="connsiteY2-206" fmla="*/ 1160685 h 1202235"/>
                <a:gd name="connsiteX3-207" fmla="*/ 296305 w 588064"/>
                <a:gd name="connsiteY3-208" fmla="*/ 1202235 h 1202235"/>
                <a:gd name="connsiteX4-209" fmla="*/ 13730 w 588064"/>
                <a:gd name="connsiteY4-210" fmla="*/ 601117 h 1202235"/>
                <a:gd name="connsiteX5-211" fmla="*/ 205699 w 588064"/>
                <a:gd name="connsiteY5-212" fmla="*/ 55370 h 1202235"/>
                <a:gd name="connsiteX6-213" fmla="*/ 296305 w 588064"/>
                <a:gd name="connsiteY6-214" fmla="*/ 0 h 1202235"/>
                <a:gd name="connsiteX0-215" fmla="*/ 284824 w 576583"/>
                <a:gd name="connsiteY0-216" fmla="*/ 0 h 1202235"/>
                <a:gd name="connsiteX1-217" fmla="*/ 570763 w 576583"/>
                <a:gd name="connsiteY1-218" fmla="*/ 608118 h 1202235"/>
                <a:gd name="connsiteX2-219" fmla="*/ 370579 w 576583"/>
                <a:gd name="connsiteY2-220" fmla="*/ 1160685 h 1202235"/>
                <a:gd name="connsiteX3-221" fmla="*/ 284824 w 576583"/>
                <a:gd name="connsiteY3-222" fmla="*/ 1202235 h 1202235"/>
                <a:gd name="connsiteX4-223" fmla="*/ 2249 w 576583"/>
                <a:gd name="connsiteY4-224" fmla="*/ 601117 h 1202235"/>
                <a:gd name="connsiteX5-225" fmla="*/ 199825 w 576583"/>
                <a:gd name="connsiteY5-226" fmla="*/ 67039 h 1202235"/>
                <a:gd name="connsiteX6-227" fmla="*/ 284824 w 576583"/>
                <a:gd name="connsiteY6-228" fmla="*/ 0 h 12022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113" tIns="59056" rIns="118113" bIns="59056" anchor="ctr"/>
            <a:lstStyle/>
            <a:p>
              <a:pPr algn="ctr" defTabSz="1181070">
                <a:defRPr/>
              </a:pPr>
              <a:endParaRPr lang="zh-CN" altLang="en-US" sz="2400">
                <a:solidFill>
                  <a:schemeClr val="tx2"/>
                </a:solidFill>
                <a:latin typeface="Montserrat SemiBold" panose="00000700000000000000" pitchFamily="2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정보 수정</a:t>
            </a:r>
            <a:endParaRPr lang="ko-KR" altLang="en-US" sz="2800"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38290"/>
          <a:stretch/>
        </p:blipFill>
        <p:spPr>
          <a:xfrm>
            <a:off x="520452" y="917916"/>
            <a:ext cx="3446306" cy="24493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r="-3719" b="54419"/>
          <a:stretch/>
        </p:blipFill>
        <p:spPr>
          <a:xfrm>
            <a:off x="4119842" y="2386872"/>
            <a:ext cx="4436416" cy="201043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119842" y="923465"/>
            <a:ext cx="28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myDetailInfo.jsp</a:t>
            </a: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172" y="1389182"/>
            <a:ext cx="5915851" cy="101931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013" y="4358009"/>
            <a:ext cx="3505689" cy="2124371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414082" y="1367182"/>
            <a:ext cx="552676" cy="21286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4004049" y="1486019"/>
            <a:ext cx="2090277" cy="97193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4679156" y="3061103"/>
            <a:ext cx="1731169" cy="29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679156" y="3340179"/>
            <a:ext cx="2347119" cy="309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3414081" y="1795816"/>
            <a:ext cx="573217" cy="214431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431501" y="2504884"/>
            <a:ext cx="3756627" cy="40889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94" y="4399438"/>
            <a:ext cx="4972744" cy="157184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8322" y="4027818"/>
            <a:ext cx="318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MyPageControllerImpl.java</a:t>
            </a: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59263" y="4618215"/>
            <a:ext cx="3114064" cy="342480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608961" y="2800643"/>
            <a:ext cx="33926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- ‘</a:t>
            </a:r>
            <a:r>
              <a:rPr lang="ko-KR" altLang="en-US" smtClean="0"/>
              <a:t>수정하기</a:t>
            </a:r>
            <a:r>
              <a:rPr lang="en-US" altLang="ko-KR" smtClean="0"/>
              <a:t>’ </a:t>
            </a:r>
            <a:r>
              <a:rPr lang="ko-KR" altLang="en-US" smtClean="0"/>
              <a:t>버튼의</a:t>
            </a:r>
            <a:r>
              <a:rPr lang="en-US" altLang="ko-KR"/>
              <a:t> </a:t>
            </a:r>
            <a:r>
              <a:rPr lang="ko-KR" altLang="en-US" smtClean="0"/>
              <a:t>누르면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ko-KR" altLang="en-US" smtClean="0"/>
              <a:t>함수는 </a:t>
            </a:r>
            <a:r>
              <a:rPr lang="en-US" altLang="ko-KR" b="1" smtClean="0"/>
              <a:t>attribute</a:t>
            </a:r>
            <a:r>
              <a:rPr lang="ko-KR" altLang="en-US" b="1" smtClean="0"/>
              <a:t>속성</a:t>
            </a:r>
            <a:r>
              <a:rPr lang="en-US" altLang="ko-KR" b="1"/>
              <a:t> </a:t>
            </a:r>
            <a:r>
              <a:rPr lang="ko-KR" altLang="en-US" b="1" smtClean="0"/>
              <a:t>값을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b="1" smtClean="0"/>
              <a:t>if, else if </a:t>
            </a:r>
            <a:r>
              <a:rPr lang="ko-KR" altLang="en-US" b="1" smtClean="0"/>
              <a:t>문으로 해당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en-US" altLang="ko-KR" b="1" smtClean="0"/>
              <a:t> name </a:t>
            </a:r>
            <a:r>
              <a:rPr lang="ko-KR" altLang="en-US" b="1" smtClean="0"/>
              <a:t>값을</a:t>
            </a:r>
            <a:r>
              <a:rPr lang="en-US" altLang="ko-KR" b="1" smtClean="0"/>
              <a:t> ajax</a:t>
            </a:r>
            <a:r>
              <a:rPr lang="ko-KR" altLang="en-US" b="1" smtClean="0"/>
              <a:t>로 보내고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en-US" altLang="ko-KR" b="1" smtClean="0"/>
              <a:t> ajax</a:t>
            </a:r>
            <a:r>
              <a:rPr lang="ko-KR" altLang="en-US" b="1" smtClean="0"/>
              <a:t>는</a:t>
            </a:r>
            <a:r>
              <a:rPr lang="en-US" altLang="ko-KR" b="1" smtClean="0"/>
              <a:t> Key, Value </a:t>
            </a:r>
            <a:r>
              <a:rPr lang="ko-KR" altLang="en-US" b="1" smtClean="0"/>
              <a:t>값으로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en-US" altLang="ko-KR" b="1" smtClean="0"/>
              <a:t> Controller</a:t>
            </a:r>
            <a:r>
              <a:rPr lang="ko-KR" altLang="en-US" b="1" smtClean="0"/>
              <a:t>에</a:t>
            </a:r>
            <a:r>
              <a:rPr lang="en-US" altLang="ko-KR" b="1"/>
              <a:t> </a:t>
            </a:r>
            <a:r>
              <a:rPr lang="ko-KR" altLang="en-US" b="1" smtClean="0"/>
              <a:t>전송</a:t>
            </a:r>
            <a:r>
              <a:rPr lang="ko-KR" altLang="en-US" smtClean="0"/>
              <a:t>합니다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r>
              <a:rPr lang="en-US" altLang="ko-KR" smtClean="0"/>
              <a:t>- Controller</a:t>
            </a:r>
            <a:r>
              <a:rPr lang="ko-KR" altLang="en-US" smtClean="0"/>
              <a:t>에서는 </a:t>
            </a:r>
            <a:r>
              <a:rPr lang="en-US" altLang="ko-KR" smtClean="0"/>
              <a:t>session</a:t>
            </a:r>
            <a:r>
              <a:rPr lang="ko-KR" altLang="en-US" smtClean="0"/>
              <a:t>의  </a:t>
            </a:r>
            <a:endParaRPr lang="en-US" altLang="ko-KR" smtClean="0"/>
          </a:p>
          <a:p>
            <a:r>
              <a:rPr lang="ko-KR" altLang="en-US" smtClean="0"/>
              <a:t> </a:t>
            </a:r>
            <a:r>
              <a:rPr lang="en-US" altLang="ko-KR" smtClean="0"/>
              <a:t>memberInfo</a:t>
            </a:r>
            <a:r>
              <a:rPr lang="ko-KR" altLang="en-US" smtClean="0"/>
              <a:t>를 삭제하고  </a:t>
            </a:r>
            <a:endParaRPr lang="en-US" altLang="ko-KR" smtClean="0"/>
          </a:p>
          <a:p>
            <a:r>
              <a:rPr lang="ko-KR" altLang="en-US" smtClean="0"/>
              <a:t> </a:t>
            </a:r>
            <a:r>
              <a:rPr lang="en-US" altLang="ko-KR" smtClean="0"/>
              <a:t>setAttribute</a:t>
            </a:r>
            <a:r>
              <a:rPr lang="ko-KR" altLang="en-US" smtClean="0"/>
              <a:t>로 등록하고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MemberVO</a:t>
            </a:r>
            <a:r>
              <a:rPr lang="ko-KR" altLang="en-US" smtClean="0"/>
              <a:t>에 전달합니다</a:t>
            </a:r>
            <a:r>
              <a:rPr lang="en-US" altLang="ko-KR"/>
              <a:t>.</a:t>
            </a:r>
            <a:r>
              <a:rPr lang="ko-KR" altLang="en-US" smtClean="0"/>
              <a:t>  </a:t>
            </a:r>
            <a:endParaRPr lang="en-US" altLang="ko-KR" smtClean="0"/>
          </a:p>
        </p:txBody>
      </p:sp>
      <p:sp>
        <p:nvSpPr>
          <p:cNvPr id="71" name="직사각형 70"/>
          <p:cNvSpPr/>
          <p:nvPr/>
        </p:nvSpPr>
        <p:spPr>
          <a:xfrm>
            <a:off x="6094326" y="2434764"/>
            <a:ext cx="875184" cy="22357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5852715" y="2678432"/>
            <a:ext cx="238300" cy="16110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6687664" y="2666303"/>
            <a:ext cx="193083" cy="49267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3922343" y="2029317"/>
            <a:ext cx="700543" cy="12049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406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45872" y="394696"/>
            <a:ext cx="508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개발환경 </a:t>
            </a:r>
            <a:r>
              <a:rPr lang="en-US" altLang="ko-KR" sz="2800" b="1" smtClean="0"/>
              <a:t>3</a:t>
            </a:r>
            <a:endParaRPr lang="ko-KR" altLang="en-US" sz="2800" b="1"/>
          </a:p>
        </p:txBody>
      </p:sp>
      <p:grpSp>
        <p:nvGrpSpPr>
          <p:cNvPr id="51" name="그룹 50"/>
          <p:cNvGrpSpPr/>
          <p:nvPr/>
        </p:nvGrpSpPr>
        <p:grpSpPr>
          <a:xfrm>
            <a:off x="4276055" y="1438631"/>
            <a:ext cx="7227126" cy="4762396"/>
            <a:chOff x="4090618" y="1438631"/>
            <a:chExt cx="7227126" cy="3286032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090618" y="1438631"/>
              <a:ext cx="7227126" cy="32860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36575" y="1590083"/>
              <a:ext cx="6589986" cy="764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Maven</a:t>
              </a:r>
            </a:p>
            <a:p>
              <a:r>
                <a:rPr lang="en-US" altLang="ko-KR" sz="1600" smtClean="0"/>
                <a:t>-pom.xml</a:t>
              </a:r>
              <a:r>
                <a:rPr lang="ko-KR" altLang="en-US" sz="1600" smtClean="0"/>
                <a:t>에 정의하여 </a:t>
              </a:r>
              <a:r>
                <a:rPr lang="en-US" altLang="ko-KR" sz="1600" smtClean="0"/>
                <a:t>Library</a:t>
              </a:r>
              <a:r>
                <a:rPr lang="ko-KR" altLang="en-US" sz="1600" smtClean="0"/>
                <a:t>를 네트워크를 통해 관리</a:t>
              </a:r>
              <a:endParaRPr lang="en-US" altLang="ko-KR" sz="1600" smtClean="0"/>
            </a:p>
            <a:p>
              <a:r>
                <a:rPr lang="en-US" altLang="ko-KR" sz="1600" smtClean="0"/>
                <a:t>-</a:t>
              </a:r>
              <a:r>
                <a:rPr lang="ko-KR" altLang="en-US" sz="1600" smtClean="0"/>
                <a:t>중앙 저장소를 통한 자동 의존성 관리 </a:t>
              </a:r>
              <a:r>
                <a:rPr lang="en-US" altLang="ko-KR" sz="1600" err="1" smtClean="0"/>
                <a:t>BuildTool</a:t>
              </a:r>
              <a:endParaRPr lang="en-US" altLang="ko-KR" sz="1600" smtClean="0"/>
            </a:p>
            <a:p>
              <a:r>
                <a:rPr lang="en-US" altLang="ko-KR" sz="1600" smtClean="0"/>
                <a:t>-</a:t>
              </a:r>
              <a:r>
                <a:rPr lang="ko-KR" altLang="en-US" sz="1600" smtClean="0"/>
                <a:t>간단하며 설정을 통한 배포 가능 </a:t>
              </a:r>
              <a:endParaRPr lang="en-US" altLang="ko-KR" sz="1600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622012" y="3196311"/>
            <a:ext cx="6589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 smtClean="0"/>
              <a:t>OracleDBMS</a:t>
            </a:r>
            <a:endParaRPr lang="en-US" altLang="ko-KR" b="1" smtClean="0"/>
          </a:p>
          <a:p>
            <a:r>
              <a:rPr lang="en-US" altLang="ko-KR" sz="1600" smtClean="0"/>
              <a:t>-</a:t>
            </a:r>
            <a:r>
              <a:rPr lang="en-US" altLang="ko-KR" sz="1600"/>
              <a:t>Structured Query </a:t>
            </a:r>
            <a:r>
              <a:rPr lang="en-US" altLang="ko-KR" sz="1600" smtClean="0"/>
              <a:t>Language</a:t>
            </a:r>
            <a:r>
              <a:rPr lang="en-US" altLang="ko-KR" sz="1600"/>
              <a:t>, </a:t>
            </a:r>
            <a:r>
              <a:rPr lang="ko-KR" altLang="en-US" sz="1600" smtClean="0"/>
              <a:t>스키마를 통한 저장소</a:t>
            </a:r>
            <a:endParaRPr lang="en-US" altLang="ko-KR" sz="1600" smtClean="0"/>
          </a:p>
          <a:p>
            <a:r>
              <a:rPr lang="en-US" altLang="ko-KR" sz="1600" smtClean="0"/>
              <a:t>-</a:t>
            </a:r>
            <a:r>
              <a:rPr lang="ko-KR" altLang="en-US" sz="1600" smtClean="0"/>
              <a:t>기본적으로 </a:t>
            </a:r>
            <a:r>
              <a:rPr lang="en-US" altLang="ko-KR" sz="1600" smtClean="0"/>
              <a:t>select, insert, update, delete</a:t>
            </a:r>
            <a:r>
              <a:rPr lang="ko-KR" altLang="en-US" sz="1600" smtClean="0"/>
              <a:t>문이 대표적</a:t>
            </a:r>
            <a:endParaRPr lang="en-US" altLang="ko-KR" sz="1600" smtClean="0"/>
          </a:p>
          <a:p>
            <a:r>
              <a:rPr lang="en-US" altLang="ko-KR" sz="1600" smtClean="0"/>
              <a:t>-</a:t>
            </a:r>
            <a:r>
              <a:rPr lang="en-US" altLang="ko-KR" sz="1600" err="1" smtClean="0"/>
              <a:t>sqldeveloper</a:t>
            </a:r>
            <a:r>
              <a:rPr lang="ko-KR" altLang="en-US" sz="1600" smtClean="0"/>
              <a:t>툴을 사용하여 </a:t>
            </a:r>
            <a:r>
              <a:rPr lang="en-US" altLang="ko-KR" sz="1600" err="1" smtClean="0"/>
              <a:t>sqlplus</a:t>
            </a:r>
            <a:r>
              <a:rPr lang="ko-KR" altLang="en-US" sz="1600" smtClean="0"/>
              <a:t>를 편리하게 사용 가능</a:t>
            </a:r>
            <a:endParaRPr lang="en-US" altLang="ko-KR" sz="1600" smtClean="0"/>
          </a:p>
        </p:txBody>
      </p:sp>
      <p:sp>
        <p:nvSpPr>
          <p:cNvPr id="40" name="TextBox 39"/>
          <p:cNvSpPr txBox="1"/>
          <p:nvPr/>
        </p:nvSpPr>
        <p:spPr>
          <a:xfrm>
            <a:off x="4622028" y="5100577"/>
            <a:ext cx="6589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 smtClean="0"/>
              <a:t>Payup</a:t>
            </a:r>
            <a:endParaRPr lang="en-US" altLang="ko-KR" b="1" smtClean="0"/>
          </a:p>
          <a:p>
            <a:r>
              <a:rPr lang="en-US" altLang="ko-KR" sz="1600" smtClean="0"/>
              <a:t>-2</a:t>
            </a:r>
            <a:r>
              <a:rPr lang="ko-KR" altLang="en-US" sz="1600" smtClean="0"/>
              <a:t>차 </a:t>
            </a:r>
            <a:r>
              <a:rPr lang="en-US" altLang="ko-KR" sz="1600" smtClean="0"/>
              <a:t>PG</a:t>
            </a:r>
            <a:r>
              <a:rPr lang="ko-KR" altLang="en-US" sz="1600" smtClean="0"/>
              <a:t>사의 기업으로 </a:t>
            </a:r>
            <a:r>
              <a:rPr lang="en-US" altLang="ko-KR" sz="1600" smtClean="0"/>
              <a:t>1</a:t>
            </a:r>
            <a:r>
              <a:rPr lang="ko-KR" altLang="en-US" sz="1600" smtClean="0"/>
              <a:t>차 </a:t>
            </a:r>
            <a:r>
              <a:rPr lang="en-US" altLang="ko-KR" sz="1600" smtClean="0"/>
              <a:t>PG</a:t>
            </a:r>
            <a:r>
              <a:rPr lang="ko-KR" altLang="en-US" sz="1600" smtClean="0"/>
              <a:t>사에게 승인을 받은 값으로 카드사와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 </a:t>
            </a:r>
            <a:r>
              <a:rPr lang="ko-KR" altLang="en-US" sz="1600" smtClean="0"/>
              <a:t>연결하여 결제를 진행하고 승인</a:t>
            </a:r>
            <a:r>
              <a:rPr lang="en-US" altLang="ko-KR" sz="1600"/>
              <a:t> </a:t>
            </a:r>
            <a:r>
              <a:rPr lang="ko-KR" altLang="en-US" sz="1600" smtClean="0"/>
              <a:t>및 거래 취소 등을 관리 </a:t>
            </a:r>
            <a:endParaRPr lang="en-US" altLang="ko-KR" sz="1600" smtClean="0"/>
          </a:p>
        </p:txBody>
      </p:sp>
      <p:grpSp>
        <p:nvGrpSpPr>
          <p:cNvPr id="41" name="그룹 40"/>
          <p:cNvGrpSpPr/>
          <p:nvPr/>
        </p:nvGrpSpPr>
        <p:grpSpPr>
          <a:xfrm>
            <a:off x="367731" y="973614"/>
            <a:ext cx="3827536" cy="5099599"/>
            <a:chOff x="8249346" y="975221"/>
            <a:chExt cx="3827536" cy="5099599"/>
          </a:xfrm>
        </p:grpSpPr>
        <p:grpSp>
          <p:nvGrpSpPr>
            <p:cNvPr id="42" name="그룹 41"/>
            <p:cNvGrpSpPr/>
            <p:nvPr/>
          </p:nvGrpSpPr>
          <p:grpSpPr>
            <a:xfrm>
              <a:off x="8249346" y="975221"/>
              <a:ext cx="3827536" cy="5099599"/>
              <a:chOff x="8249346" y="975221"/>
              <a:chExt cx="3827536" cy="5099599"/>
            </a:xfrm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8249346" y="1393229"/>
                <a:ext cx="3769211" cy="10607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9877" y="1529561"/>
                <a:ext cx="1977879" cy="793451"/>
              </a:xfrm>
              <a:prstGeom prst="rect">
                <a:avLst/>
              </a:prstGeom>
            </p:spPr>
          </p:pic>
          <p:sp>
            <p:nvSpPr>
              <p:cNvPr id="47" name="모서리가 둥근 직사각형 46"/>
              <p:cNvSpPr/>
              <p:nvPr/>
            </p:nvSpPr>
            <p:spPr>
              <a:xfrm>
                <a:off x="8307671" y="2951227"/>
                <a:ext cx="3769211" cy="1636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4953" y="3032536"/>
                <a:ext cx="1360756" cy="1514225"/>
              </a:xfrm>
              <a:prstGeom prst="rect">
                <a:avLst/>
              </a:prstGeom>
            </p:spPr>
          </p:pic>
          <p:sp>
            <p:nvSpPr>
              <p:cNvPr id="50" name="모서리가 둥근 직사각형 49"/>
              <p:cNvSpPr/>
              <p:nvPr/>
            </p:nvSpPr>
            <p:spPr>
              <a:xfrm>
                <a:off x="8307671" y="5014094"/>
                <a:ext cx="3769211" cy="106072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9258633" y="975221"/>
                <a:ext cx="154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BuildTool</a:t>
                </a:r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500230" y="2517925"/>
                <a:ext cx="154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DBMS</a:t>
                </a:r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9543531" y="4672847"/>
                <a:ext cx="1546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Payment</a:t>
                </a:r>
                <a:endParaRPr lang="ko-KR" altLang="en-US"/>
              </a:p>
            </p:txBody>
          </p:sp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38726" y="5102184"/>
              <a:ext cx="1486107" cy="809738"/>
            </a:xfrm>
            <a:prstGeom prst="rect">
              <a:avLst/>
            </a:prstGeom>
          </p:spPr>
        </p:pic>
      </p:grpSp>
      <p:sp>
        <p:nvSpPr>
          <p:cNvPr id="32" name="오각형 31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0027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</a:t>
            </a:r>
            <a:endParaRPr lang="ko-KR" altLang="en-US" sz="2800" b="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50" y="1795178"/>
            <a:ext cx="1876687" cy="30865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06492" y="4528009"/>
            <a:ext cx="710730" cy="31788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32265" y="1706417"/>
            <a:ext cx="6101302" cy="3929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19189" y="1966735"/>
            <a:ext cx="475087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 탈퇴 기능을 구현해 보겠습니다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endParaRPr lang="en-US" altLang="ko-KR" smtClean="0"/>
          </a:p>
          <a:p>
            <a:pPr marL="342900" indent="-342900">
              <a:buAutoNum type="arabicPeriod"/>
            </a:pPr>
            <a:r>
              <a:rPr lang="en-US" altLang="ko-KR" sz="1600" smtClean="0"/>
              <a:t>jsp</a:t>
            </a:r>
            <a:r>
              <a:rPr lang="ko-KR" altLang="en-US" sz="1600" smtClean="0"/>
              <a:t>를 만들어 회원 탈퇴를 눌렀을 때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해당 페이지로 이동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en-US" altLang="ko-KR" sz="1600" smtClean="0"/>
              <a:t>SQL delete</a:t>
            </a:r>
            <a:r>
              <a:rPr lang="ko-KR" altLang="en-US" sz="1600" smtClean="0"/>
              <a:t>문 확인 </a:t>
            </a:r>
            <a:r>
              <a:rPr lang="en-US" altLang="ko-KR" sz="1600" smtClean="0"/>
              <a:t>- &gt; member.xml </a:t>
            </a:r>
            <a:r>
              <a:rPr lang="ko-KR" altLang="en-US" sz="1600" smtClean="0"/>
              <a:t>작성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en-US" altLang="ko-KR" sz="1600" smtClean="0"/>
              <a:t>DAO -&gt; Service -&gt; Controller </a:t>
            </a:r>
            <a:r>
              <a:rPr lang="ko-KR" altLang="en-US" sz="1600" smtClean="0"/>
              <a:t>작성</a:t>
            </a:r>
            <a:endParaRPr lang="en-US" altLang="ko-KR" sz="1600"/>
          </a:p>
          <a:p>
            <a:pPr marL="342900" indent="-342900">
              <a:buAutoNum type="arabicPeriod"/>
            </a:pPr>
            <a:endParaRPr lang="en-US" altLang="ko-KR" sz="1600"/>
          </a:p>
          <a:p>
            <a:pPr marL="342900" indent="-342900">
              <a:buAutoNum type="arabicPeriod"/>
            </a:pPr>
            <a:r>
              <a:rPr lang="en-US" altLang="ko-KR" sz="1600" smtClean="0"/>
              <a:t>jsp</a:t>
            </a:r>
            <a:r>
              <a:rPr lang="ko-KR" altLang="en-US" sz="1600"/>
              <a:t>와</a:t>
            </a:r>
            <a:r>
              <a:rPr lang="ko-KR" altLang="en-US" sz="1600" smtClean="0"/>
              <a:t> </a:t>
            </a:r>
            <a:r>
              <a:rPr lang="en-US" altLang="ko-KR" sz="1600" smtClean="0"/>
              <a:t>Controller</a:t>
            </a:r>
            <a:r>
              <a:rPr lang="ko-KR" altLang="en-US" sz="1600"/>
              <a:t>를</a:t>
            </a:r>
            <a:r>
              <a:rPr lang="ko-KR" altLang="en-US" sz="1600" smtClean="0"/>
              <a:t> 연결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ko-KR" altLang="en-US" sz="1600" smtClean="0"/>
              <a:t>성공 시 마무리</a:t>
            </a:r>
            <a:endParaRPr lang="en-US" altLang="ko-KR" sz="160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endParaRPr lang="en-US" altLang="ko-KR"/>
          </a:p>
          <a:p>
            <a:endParaRPr lang="en-US" altLang="ko-KR" smtClean="0"/>
          </a:p>
        </p:txBody>
      </p:sp>
      <p:sp>
        <p:nvSpPr>
          <p:cNvPr id="20" name="오각형 19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6100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664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 smtClean="0"/>
              <a:t>– jsp</a:t>
            </a:r>
            <a:r>
              <a:rPr lang="ko-KR" altLang="en-US" sz="2800" b="1" smtClean="0"/>
              <a:t>생성</a:t>
            </a:r>
            <a:endParaRPr lang="ko-KR" altLang="en-US" sz="28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5" y="2955422"/>
            <a:ext cx="5649113" cy="17242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9" y="1074504"/>
            <a:ext cx="1476581" cy="156231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650" y="1199318"/>
            <a:ext cx="5868219" cy="147658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67624" y="2440831"/>
            <a:ext cx="710730" cy="19599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70" y="4841406"/>
            <a:ext cx="1286054" cy="3524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97650" y="970830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side.jsp</a:t>
            </a: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791075" y="1855663"/>
            <a:ext cx="248058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602514" y="1872657"/>
            <a:ext cx="867930" cy="15260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890101" y="3678221"/>
            <a:ext cx="1048203" cy="146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7973756" y="1540497"/>
            <a:ext cx="3996380" cy="39296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201854" y="1922013"/>
            <a:ext cx="3541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mtClean="0"/>
              <a:t>회원 정보 관리의 </a:t>
            </a:r>
            <a:r>
              <a:rPr lang="en-US" altLang="ko-KR" sz="1600" smtClean="0"/>
              <a:t>myDetailInfo.jsp</a:t>
            </a:r>
            <a:r>
              <a:rPr lang="ko-KR" altLang="en-US" sz="1600" smtClean="0"/>
              <a:t>의</a:t>
            </a:r>
            <a:r>
              <a:rPr lang="en-US" altLang="ko-KR" sz="1600"/>
              <a:t> </a:t>
            </a:r>
            <a:r>
              <a:rPr lang="ko-KR" altLang="en-US" sz="1600" smtClean="0"/>
              <a:t>경로를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en-US" altLang="ko-KR" sz="1600" smtClean="0"/>
              <a:t>‘Ctrl + H’</a:t>
            </a:r>
            <a:r>
              <a:rPr lang="ko-KR" altLang="en-US" sz="1600" smtClean="0"/>
              <a:t>로 추적하여 </a:t>
            </a:r>
            <a:r>
              <a:rPr lang="en-US" altLang="ko-KR" sz="1600" smtClean="0"/>
              <a:t>‘deleteInfo.jsp’</a:t>
            </a:r>
            <a:r>
              <a:rPr lang="ko-KR" altLang="en-US" sz="1600" smtClean="0"/>
              <a:t>를</a:t>
            </a:r>
            <a:r>
              <a:rPr lang="en-US" altLang="ko-KR" sz="1600"/>
              <a:t> </a:t>
            </a:r>
            <a:r>
              <a:rPr lang="ko-KR" altLang="en-US" sz="1600" smtClean="0"/>
              <a:t>만들고 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테스트합니다</a:t>
            </a:r>
            <a:r>
              <a:rPr lang="en-US" altLang="ko-KR" sz="1600" smtClean="0"/>
              <a:t>.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회원의 내용을 표시하는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en-US" altLang="ko-KR" sz="1600" smtClean="0"/>
              <a:t>myDetailInfo.jsp</a:t>
            </a:r>
            <a:r>
              <a:rPr lang="ko-KR" altLang="en-US" sz="1600" smtClean="0"/>
              <a:t>의 필요한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부분만 복사해서 붙여넣습니다</a:t>
            </a:r>
            <a:r>
              <a:rPr lang="en-US" altLang="ko-KR" sz="160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간단한 회원 정보와 탈퇴하기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버튼을 만들고 </a:t>
            </a:r>
            <a:r>
              <a:rPr lang="en-US" altLang="ko-KR" sz="1600" smtClean="0"/>
              <a:t>alert</a:t>
            </a:r>
            <a:r>
              <a:rPr lang="ko-KR" altLang="en-US" sz="1600" smtClean="0"/>
              <a:t>창을 띄워서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신중한 선택을 하게 합니다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endParaRPr lang="en-US" altLang="ko-KR" sz="1600" smtClean="0"/>
          </a:p>
          <a:p>
            <a:endParaRPr lang="en-US" altLang="ko-KR" sz="1600"/>
          </a:p>
          <a:p>
            <a:endParaRPr lang="en-US" altLang="ko-KR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47" y="5192809"/>
            <a:ext cx="2953162" cy="142894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046007" y="5038583"/>
            <a:ext cx="1108161" cy="15529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2491" y="4682007"/>
            <a:ext cx="4233919" cy="199100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674296" y="5352781"/>
            <a:ext cx="1102107" cy="34306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0060" y="2618893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Ctrl + H</a:t>
            </a:r>
            <a:endParaRPr lang="ko-KR" altLang="en-US"/>
          </a:p>
        </p:txBody>
      </p:sp>
      <p:sp>
        <p:nvSpPr>
          <p:cNvPr id="39" name="오각형 3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66011" y="2255735"/>
            <a:ext cx="554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href=“${contextPath}/mypage/deleteInfo.do”&gt;</a:t>
            </a:r>
            <a:r>
              <a:rPr lang="ko-KR" altLang="en-US" sz="1200" b="1" smtClean="0"/>
              <a:t>회원 탈퇴</a:t>
            </a:r>
            <a:r>
              <a:rPr lang="en-US" altLang="ko-KR" sz="1200" b="1" smtClean="0"/>
              <a:t>&lt;/a&gt;&lt;/li</a:t>
            </a:r>
            <a:r>
              <a:rPr lang="en-US" altLang="ko-KR" sz="1200" smtClean="0"/>
              <a:t>&gt;</a:t>
            </a:r>
            <a:endParaRPr lang="ko-KR" altLang="en-US" sz="1200"/>
          </a:p>
        </p:txBody>
      </p:sp>
      <p:cxnSp>
        <p:nvCxnSpPr>
          <p:cNvPr id="23" name="직선 연결선 22"/>
          <p:cNvCxnSpPr/>
          <p:nvPr/>
        </p:nvCxnSpPr>
        <p:spPr>
          <a:xfrm>
            <a:off x="3178780" y="2532734"/>
            <a:ext cx="484746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15270" y="2693052"/>
            <a:ext cx="1055460" cy="26005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76403" y="4674582"/>
            <a:ext cx="4227894" cy="19984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6366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2" y="394696"/>
            <a:ext cx="894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 smtClean="0"/>
              <a:t>– mapper/member.xml </a:t>
            </a:r>
            <a:endParaRPr lang="ko-KR" altLang="en-US" sz="28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6" y="1057934"/>
            <a:ext cx="4191585" cy="16480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03" y="2737124"/>
            <a:ext cx="4086795" cy="172426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296642" y="1288060"/>
            <a:ext cx="5199752" cy="4078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660739" y="2196083"/>
            <a:ext cx="4471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delete </a:t>
            </a:r>
            <a:r>
              <a:rPr lang="ko-KR" altLang="en-US" smtClean="0"/>
              <a:t>문을 작성하고 삭제가 되었는지 확인합니다</a:t>
            </a:r>
            <a:r>
              <a:rPr lang="en-US" altLang="ko-KR" smtClean="0"/>
              <a:t>.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실행이 되면 </a:t>
            </a:r>
            <a:r>
              <a:rPr lang="en-US" altLang="ko-KR" smtClean="0"/>
              <a:t>mybatis/meppers/member.xml</a:t>
            </a:r>
            <a:r>
              <a:rPr lang="ko-KR" altLang="en-US" smtClean="0"/>
              <a:t>에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delete</a:t>
            </a:r>
            <a:r>
              <a:rPr lang="ko-KR" altLang="en-US" smtClean="0"/>
              <a:t>문을 작성합니다</a:t>
            </a:r>
            <a:r>
              <a:rPr lang="en-US" altLang="ko-KR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07" y="4881709"/>
            <a:ext cx="3991532" cy="127652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00924" y="1453273"/>
            <a:ext cx="3784774" cy="3183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3352" y="4138494"/>
            <a:ext cx="1679298" cy="3183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41607" y="4888089"/>
            <a:ext cx="3991532" cy="127014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각형 24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9736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1" y="394696"/>
            <a:ext cx="1016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/>
              <a:t>– </a:t>
            </a:r>
            <a:r>
              <a:rPr lang="en-US" altLang="ko-KR" sz="2800" b="1" smtClean="0"/>
              <a:t>DAO-&gt;</a:t>
            </a:r>
            <a:r>
              <a:rPr lang="en-US" altLang="ko-KR" sz="2800" b="1"/>
              <a:t> </a:t>
            </a:r>
            <a:r>
              <a:rPr lang="en-US" altLang="ko-KR" sz="2800" b="1" smtClean="0"/>
              <a:t>Ser -&gt; Con</a:t>
            </a:r>
            <a:endParaRPr lang="ko-KR" altLang="en-US" sz="2800" b="1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6" y="1444875"/>
            <a:ext cx="6096851" cy="160995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21012" y="4039238"/>
            <a:ext cx="11014645" cy="26422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25075" y="4207609"/>
            <a:ext cx="987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smtClean="0"/>
              <a:t>DAO</a:t>
            </a:r>
            <a:r>
              <a:rPr lang="ko-KR" altLang="en-US" sz="1600" smtClean="0"/>
              <a:t>를 작성 할 때 에러가 났습니다</a:t>
            </a:r>
            <a:r>
              <a:rPr lang="en-US" altLang="ko-KR" sz="160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검색 해보니 </a:t>
            </a:r>
            <a:r>
              <a:rPr lang="en-US" altLang="ko-KR" sz="1600" smtClean="0"/>
              <a:t>Update</a:t>
            </a:r>
            <a:r>
              <a:rPr lang="ko-KR" altLang="en-US" sz="1600" smtClean="0"/>
              <a:t>와 </a:t>
            </a:r>
            <a:r>
              <a:rPr lang="en-US" altLang="ko-KR" sz="1600" smtClean="0"/>
              <a:t>Deleted</a:t>
            </a:r>
            <a:r>
              <a:rPr lang="ko-KR" altLang="en-US" sz="1600" smtClean="0"/>
              <a:t>의</a:t>
            </a:r>
            <a:r>
              <a:rPr lang="en-US" altLang="ko-KR" sz="1600"/>
              <a:t> </a:t>
            </a:r>
            <a:r>
              <a:rPr lang="en-US" altLang="ko-KR" sz="1600" smtClean="0"/>
              <a:t>return</a:t>
            </a:r>
            <a:r>
              <a:rPr lang="ko-KR" altLang="en-US" sz="1600" smtClean="0"/>
              <a:t>타입은 </a:t>
            </a:r>
            <a:r>
              <a:rPr lang="en-US" altLang="ko-KR" sz="1600" smtClean="0"/>
              <a:t>void</a:t>
            </a:r>
            <a:r>
              <a:rPr lang="ko-KR" altLang="en-US" sz="1600" smtClean="0"/>
              <a:t>와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int</a:t>
            </a:r>
            <a:r>
              <a:rPr lang="ko-KR" altLang="en-US" sz="1600" smtClean="0"/>
              <a:t>만 할 수 있고</a:t>
            </a:r>
            <a:r>
              <a:rPr lang="en-US" altLang="ko-KR" sz="1600"/>
              <a:t> </a:t>
            </a:r>
            <a:r>
              <a:rPr lang="ko-KR" altLang="en-US" sz="1600" smtClean="0"/>
              <a:t>만약 </a:t>
            </a:r>
            <a:r>
              <a:rPr lang="en-US" altLang="ko-KR" sz="1600"/>
              <a:t>i</a:t>
            </a:r>
            <a:r>
              <a:rPr lang="en-US" altLang="ko-KR" sz="1600" smtClean="0"/>
              <a:t>nt</a:t>
            </a:r>
            <a:r>
              <a:rPr lang="ko-KR" altLang="en-US" sz="1600" smtClean="0"/>
              <a:t>라면 값은 </a:t>
            </a:r>
            <a:r>
              <a:rPr lang="en-US" altLang="ko-KR" sz="1600" smtClean="0"/>
              <a:t>Query</a:t>
            </a:r>
            <a:r>
              <a:rPr lang="ko-KR" altLang="en-US" sz="1600" smtClean="0"/>
              <a:t>의 행의 영향을</a:t>
            </a:r>
            <a:r>
              <a:rPr lang="en-US" altLang="ko-KR" sz="1600"/>
              <a:t> </a:t>
            </a:r>
            <a:r>
              <a:rPr lang="ko-KR" altLang="en-US" sz="1600" smtClean="0"/>
              <a:t>받는다고 합니다</a:t>
            </a:r>
            <a:r>
              <a:rPr lang="en-US" altLang="ko-KR" sz="1600" smtClean="0"/>
              <a:t>.</a:t>
            </a:r>
            <a:br>
              <a:rPr lang="en-US" altLang="ko-KR" sz="1600" smtClean="0"/>
            </a:br>
            <a:endParaRPr lang="en-US" altLang="ko-KR" sz="1600" smtClean="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행 전체를 받기 위해 </a:t>
            </a:r>
            <a:r>
              <a:rPr lang="en-US" altLang="ko-KR" sz="1600" smtClean="0"/>
              <a:t>int</a:t>
            </a:r>
            <a:r>
              <a:rPr lang="ko-KR" altLang="en-US" sz="1600" smtClean="0"/>
              <a:t>를 사용한다면</a:t>
            </a:r>
            <a:r>
              <a:rPr lang="en-US" altLang="ko-KR" sz="1600" smtClean="0"/>
              <a:t>,</a:t>
            </a:r>
            <a:r>
              <a:rPr lang="ko-KR" altLang="en-US" sz="1600" smtClean="0"/>
              <a:t> 해당 </a:t>
            </a:r>
            <a:r>
              <a:rPr lang="en-US" altLang="ko-KR" sz="1600" smtClean="0"/>
              <a:t>member_id</a:t>
            </a:r>
            <a:r>
              <a:rPr lang="ko-KR" altLang="en-US" sz="1600" smtClean="0"/>
              <a:t>가 속해있는</a:t>
            </a:r>
            <a:r>
              <a:rPr lang="en-US" altLang="ko-KR" sz="1600"/>
              <a:t> </a:t>
            </a:r>
            <a:r>
              <a:rPr lang="ko-KR" altLang="en-US" sz="1600" smtClean="0"/>
              <a:t>행 전체를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지워야한다고</a:t>
            </a:r>
            <a:r>
              <a:rPr lang="en-US" altLang="ko-KR" sz="1600" smtClean="0"/>
              <a:t> </a:t>
            </a:r>
            <a:r>
              <a:rPr lang="ko-KR" altLang="en-US" sz="1600" smtClean="0"/>
              <a:t>생각하고</a:t>
            </a:r>
            <a:r>
              <a:rPr lang="en-US" altLang="ko-KR" sz="1600" smtClean="0"/>
              <a:t> int</a:t>
            </a:r>
            <a:r>
              <a:rPr lang="ko-KR" altLang="en-US" sz="1600" smtClean="0"/>
              <a:t>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바꿔 줬습니다</a:t>
            </a:r>
            <a:r>
              <a:rPr lang="en-US" altLang="ko-KR" sz="1600" smtClean="0"/>
              <a:t>.</a:t>
            </a:r>
            <a:r>
              <a:rPr lang="ko-KR" altLang="en-US" sz="1600" smtClean="0"/>
              <a:t> 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 smtClean="0"/>
              <a:t>Controller</a:t>
            </a:r>
            <a:r>
              <a:rPr lang="ko-KR" altLang="en-US" sz="1600" smtClean="0"/>
              <a:t>를 수정해 보겠습니다</a:t>
            </a:r>
            <a:r>
              <a:rPr lang="en-US" altLang="ko-KR" sz="1600" smtClean="0"/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49" y="3014069"/>
            <a:ext cx="6065436" cy="722076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404714" y="3638192"/>
            <a:ext cx="347398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795" y="1450320"/>
            <a:ext cx="5521863" cy="8076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57" y="2572672"/>
            <a:ext cx="5153744" cy="13051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55719" y="1115276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DAO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174607" y="1108955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Service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175894" y="2193421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Controller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82649" y="1514857"/>
            <a:ext cx="4560826" cy="93252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각형 32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7138272" y="1862204"/>
            <a:ext cx="1797498" cy="281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502253" y="2241319"/>
            <a:ext cx="5075847" cy="166315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529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1" y="394696"/>
            <a:ext cx="9268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/>
              <a:t>- DAO-&gt; Ser -&gt; Con</a:t>
            </a:r>
            <a:endParaRPr lang="ko-KR" altLang="en-US" sz="2800" b="1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23" y="931250"/>
            <a:ext cx="5153744" cy="1305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77" y="1595139"/>
            <a:ext cx="6365402" cy="464379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6442723" y="2192404"/>
            <a:ext cx="5199752" cy="4372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663975" y="2591581"/>
            <a:ext cx="4864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mtClean="0"/>
              <a:t>RequestMapping </a:t>
            </a:r>
            <a:r>
              <a:rPr lang="ko-KR" altLang="en-US" smtClean="0"/>
              <a:t>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b="1" smtClean="0"/>
              <a:t>/removeMember.do</a:t>
            </a:r>
            <a:r>
              <a:rPr lang="ko-KR" altLang="en-US" b="1" smtClean="0"/>
              <a:t>를 사용</a:t>
            </a:r>
            <a:r>
              <a:rPr lang="ko-KR" altLang="en-US" smtClean="0"/>
              <a:t>합니다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 smtClean="0"/>
              <a:t>method</a:t>
            </a:r>
            <a:r>
              <a:rPr lang="ko-KR" altLang="en-US" smtClean="0"/>
              <a:t>는 받아온 정보를 처리하기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때문에</a:t>
            </a:r>
            <a:r>
              <a:rPr lang="en-US" altLang="ko-KR"/>
              <a:t> </a:t>
            </a:r>
            <a:r>
              <a:rPr lang="en-US" altLang="ko-KR" b="1" smtClean="0"/>
              <a:t>GET</a:t>
            </a:r>
            <a:r>
              <a:rPr lang="ko-KR" altLang="en-US" b="1" smtClean="0"/>
              <a:t>방식을 사용</a:t>
            </a:r>
            <a:r>
              <a:rPr lang="ko-KR" altLang="en-US" smtClean="0"/>
              <a:t>합니다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 b="1" smtClean="0"/>
              <a:t>memberService</a:t>
            </a:r>
            <a:r>
              <a:rPr lang="en-US" altLang="ko-KR" smtClean="0"/>
              <a:t>.removeMember</a:t>
            </a:r>
            <a:r>
              <a:rPr lang="ko-KR" altLang="en-US" smtClean="0"/>
              <a:t>를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 smtClean="0"/>
              <a:t>사용합니다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 smtClean="0"/>
              <a:t>ModelAndView</a:t>
            </a:r>
            <a:r>
              <a:rPr lang="ko-KR" altLang="en-US" smtClean="0"/>
              <a:t>로 클라이언트가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회원 탈퇴 버튼을 눌렀을때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b="1" smtClean="0"/>
              <a:t>main</a:t>
            </a:r>
            <a:r>
              <a:rPr lang="ko-KR" altLang="en-US" b="1" smtClean="0"/>
              <a:t>화면으로 보내줍니다</a:t>
            </a:r>
            <a:r>
              <a:rPr lang="en-US" altLang="ko-KR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44455" y="1080695"/>
            <a:ext cx="25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Controller</a:t>
            </a: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595339" y="2314217"/>
            <a:ext cx="2233711" cy="35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19031" y="2314217"/>
            <a:ext cx="235336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54683" y="4456513"/>
            <a:ext cx="3408225" cy="35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5971" y="5420443"/>
            <a:ext cx="373706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오각형 25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9913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1" y="394696"/>
            <a:ext cx="1002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 smtClean="0"/>
              <a:t>– ( jsp - &gt; Controller )</a:t>
            </a:r>
            <a:endParaRPr lang="ko-KR" altLang="en-US" sz="2800" b="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1" y="1112167"/>
            <a:ext cx="3677163" cy="47345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034" y="1371879"/>
            <a:ext cx="7401958" cy="485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034" y="1899352"/>
            <a:ext cx="5226855" cy="10261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037" y="3097126"/>
            <a:ext cx="6963747" cy="105742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058396" y="4189258"/>
            <a:ext cx="7466596" cy="23692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458185" y="4340408"/>
            <a:ext cx="6154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/>
              <a:t>에러의 내용은 </a:t>
            </a:r>
            <a:r>
              <a:rPr lang="en-US" altLang="ko-KR" smtClean="0"/>
              <a:t>VO</a:t>
            </a:r>
            <a:r>
              <a:rPr lang="ko-KR" altLang="en-US" smtClean="0"/>
              <a:t>의 </a:t>
            </a:r>
            <a:r>
              <a:rPr lang="en-US" altLang="ko-KR" smtClean="0"/>
              <a:t>getMember_id</a:t>
            </a:r>
            <a:r>
              <a:rPr lang="ko-KR" altLang="en-US" smtClean="0"/>
              <a:t>를 불러올 수 없다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en-US" altLang="ko-KR" smtClean="0"/>
              <a:t>VO</a:t>
            </a:r>
            <a:r>
              <a:rPr lang="ko-KR" altLang="en-US" smtClean="0"/>
              <a:t>값이 없기 때문이라는 메세지 였습니다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VO</a:t>
            </a:r>
            <a:r>
              <a:rPr lang="ko-KR" altLang="en-US" smtClean="0"/>
              <a:t>값을 어디서 못 가져왔는지 탐색을 시작했습니다</a:t>
            </a:r>
            <a:r>
              <a:rPr lang="en-US" altLang="ko-KR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en-US" altLang="ko-KR" smtClean="0"/>
              <a:t>member_id   ‘ hi ’   </a:t>
            </a:r>
            <a:r>
              <a:rPr lang="ko-KR" altLang="en-US" smtClean="0"/>
              <a:t>를 지우기 위해 포기하지 않고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끝까지 보고 또 본 결과</a:t>
            </a:r>
            <a:endParaRPr lang="en-US" altLang="ko-KR" smtClean="0"/>
          </a:p>
        </p:txBody>
      </p:sp>
      <p:sp>
        <p:nvSpPr>
          <p:cNvPr id="26" name="오각형 25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75227" y="3479460"/>
            <a:ext cx="6479878" cy="1690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95283" y="2296151"/>
            <a:ext cx="5054606" cy="2949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0528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1" y="394696"/>
            <a:ext cx="1002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 smtClean="0"/>
              <a:t>– ( jsp - &gt; Controller )</a:t>
            </a:r>
            <a:endParaRPr lang="ko-KR" altLang="en-US" sz="28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9233" r="5302"/>
          <a:stretch/>
        </p:blipFill>
        <p:spPr>
          <a:xfrm>
            <a:off x="576755" y="1145929"/>
            <a:ext cx="5138057" cy="17975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61476" t="2895" r="2185" b="-2895"/>
          <a:stretch/>
        </p:blipFill>
        <p:spPr>
          <a:xfrm>
            <a:off x="5736004" y="1144576"/>
            <a:ext cx="4103331" cy="100281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836229" y="2374051"/>
            <a:ext cx="4924516" cy="41912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43574" y="2644525"/>
            <a:ext cx="462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smtClean="0"/>
              <a:t>deletInfo.jsp </a:t>
            </a:r>
            <a:r>
              <a:rPr lang="ko-KR" altLang="en-US" sz="1600" smtClean="0"/>
              <a:t>의 </a:t>
            </a:r>
            <a:r>
              <a:rPr lang="en-US" altLang="ko-KR" sz="1600" b="1" smtClean="0"/>
              <a:t>value=“${ memberInfo.member_id }” </a:t>
            </a:r>
            <a:r>
              <a:rPr lang="ko-KR" altLang="en-US" sz="1600" smtClean="0"/>
              <a:t>가 눈에 들어왔고</a:t>
            </a:r>
            <a:r>
              <a:rPr lang="en-US" altLang="ko-KR" sz="1600"/>
              <a:t> </a:t>
            </a:r>
            <a:r>
              <a:rPr lang="en-US" altLang="ko-KR" sz="1600" smtClean="0"/>
              <a:t>${ member_id } </a:t>
            </a:r>
            <a:r>
              <a:rPr lang="ko-KR" altLang="en-US" sz="1600" smtClean="0"/>
              <a:t>를 </a:t>
            </a:r>
            <a:r>
              <a:rPr lang="en-US" altLang="ko-KR" sz="1600" smtClean="0"/>
              <a:t>${ memberInfo.member_id }</a:t>
            </a:r>
            <a:r>
              <a:rPr lang="ko-KR" altLang="en-US" sz="1600" smtClean="0"/>
              <a:t>로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수정했습니다</a:t>
            </a:r>
            <a:r>
              <a:rPr lang="en-US" altLang="ko-KR" sz="1600" smtClean="0"/>
              <a:t>.</a:t>
            </a:r>
            <a:br>
              <a:rPr lang="en-US" altLang="ko-KR" sz="1600" smtClean="0"/>
            </a:br>
            <a:r>
              <a:rPr lang="ko-KR" altLang="en-US" sz="1600" smtClean="0"/>
              <a:t>본 </a:t>
            </a:r>
            <a:r>
              <a:rPr lang="en-US" altLang="ko-KR" sz="1600" smtClean="0"/>
              <a:t>PPT 40</a:t>
            </a:r>
            <a:r>
              <a:rPr lang="ko-KR" altLang="en-US" sz="1600" smtClean="0"/>
              <a:t>장에서 쓰인 내용임을 알았습니다</a:t>
            </a:r>
            <a:r>
              <a:rPr lang="en-US" altLang="ko-KR" sz="1600" smtClean="0"/>
              <a:t>.</a:t>
            </a:r>
            <a:br>
              <a:rPr lang="en-US" altLang="ko-KR" sz="1600" smtClean="0"/>
            </a:b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결과 메인페이지로 </a:t>
            </a:r>
            <a:r>
              <a:rPr lang="en-US" altLang="ko-KR" sz="1600" smtClean="0"/>
              <a:t>redirect </a:t>
            </a:r>
            <a:r>
              <a:rPr lang="ko-KR" altLang="en-US" sz="1600" smtClean="0"/>
              <a:t>되었고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en-US" altLang="ko-KR" sz="1600" smtClean="0"/>
              <a:t>DB</a:t>
            </a:r>
            <a:r>
              <a:rPr lang="ko-KR" altLang="en-US" sz="1600" smtClean="0"/>
              <a:t>의 결과도 삭제가 되었습니다</a:t>
            </a:r>
            <a:r>
              <a:rPr lang="en-US" altLang="ko-KR" sz="160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 smtClean="0"/>
              <a:t>하지만  로그아웃은 되지 않았고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 smtClean="0"/>
              <a:t>해결하기 위해 </a:t>
            </a:r>
            <a:r>
              <a:rPr lang="en-US" altLang="ko-KR" sz="1600" smtClean="0"/>
              <a:t>session</a:t>
            </a:r>
            <a:r>
              <a:rPr lang="ko-KR" altLang="en-US" sz="1600" smtClean="0"/>
              <a:t>에 남아있는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정보를 제거하기위해 </a:t>
            </a:r>
            <a:r>
              <a:rPr lang="en-US" altLang="ko-KR" sz="1600" smtClean="0"/>
              <a:t>isLogin</a:t>
            </a:r>
            <a:r>
              <a:rPr lang="ko-KR" altLang="en-US" sz="1600" smtClean="0"/>
              <a:t>을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넣어 주었습니다</a:t>
            </a:r>
            <a:r>
              <a:rPr lang="en-US" altLang="ko-KR" sz="160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789" y="3171523"/>
            <a:ext cx="2829320" cy="15718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60" y="3171523"/>
            <a:ext cx="2634696" cy="18647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55" y="5197922"/>
            <a:ext cx="4930712" cy="1367341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566764" y="1941690"/>
            <a:ext cx="2233711" cy="35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623607" y="1555514"/>
            <a:ext cx="2233711" cy="35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02925" y="3171522"/>
            <a:ext cx="2695547" cy="18647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3572" y="5347422"/>
            <a:ext cx="903191" cy="40916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96203" y="4322405"/>
            <a:ext cx="2629751" cy="42096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각형 28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4950" t="-10974" b="-1"/>
          <a:stretch/>
        </p:blipFill>
        <p:spPr>
          <a:xfrm>
            <a:off x="7334740" y="4100111"/>
            <a:ext cx="4693483" cy="314129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27" idx="3"/>
          </p:cNvCxnSpPr>
          <p:nvPr/>
        </p:nvCxnSpPr>
        <p:spPr>
          <a:xfrm flipH="1">
            <a:off x="1566763" y="5475937"/>
            <a:ext cx="5543343" cy="760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9458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45871" y="394696"/>
            <a:ext cx="1002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마이 페이지 기능 </a:t>
            </a:r>
            <a:r>
              <a:rPr lang="en-US" altLang="ko-KR" sz="2800" b="1" smtClean="0"/>
              <a:t>– </a:t>
            </a:r>
            <a:r>
              <a:rPr lang="ko-KR" altLang="en-US" sz="2800" b="1" smtClean="0"/>
              <a:t>회원 탈퇴 </a:t>
            </a:r>
            <a:r>
              <a:rPr lang="en-US" altLang="ko-KR" sz="2800" b="1" smtClean="0"/>
              <a:t>– ( jsp - &gt; Controller )</a:t>
            </a:r>
            <a:endParaRPr lang="ko-KR" altLang="en-US" sz="2800" b="1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9" y="1268798"/>
            <a:ext cx="6289972" cy="498719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6930428" y="4244981"/>
            <a:ext cx="4924516" cy="24364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215136" y="4410531"/>
            <a:ext cx="4835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isLogOn</a:t>
            </a:r>
            <a:r>
              <a:rPr lang="ko-KR" altLang="en-US" smtClean="0"/>
              <a:t>을 </a:t>
            </a:r>
            <a:r>
              <a:rPr lang="en-US" altLang="ko-KR" smtClean="0"/>
              <a:t>false</a:t>
            </a:r>
            <a:r>
              <a:rPr lang="ko-KR" altLang="en-US" smtClean="0"/>
              <a:t>로 바꿔주고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session</a:t>
            </a:r>
            <a:r>
              <a:rPr lang="ko-KR" altLang="en-US" smtClean="0"/>
              <a:t>에 남아있는 </a:t>
            </a:r>
            <a:r>
              <a:rPr lang="en-US" altLang="ko-KR" smtClean="0"/>
              <a:t>memberInfo</a:t>
            </a:r>
            <a:r>
              <a:rPr lang="ko-KR" altLang="en-US" smtClean="0"/>
              <a:t>의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 smtClean="0"/>
              <a:t>정보를 제거하기위해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session.removeAtrribute(“</a:t>
            </a:r>
            <a:r>
              <a:rPr lang="en-US" altLang="ko-KR" b="1"/>
              <a:t>memberInfo</a:t>
            </a:r>
            <a:r>
              <a:rPr lang="en-US" altLang="ko-KR" smtClean="0"/>
              <a:t>”)</a:t>
            </a:r>
            <a:r>
              <a:rPr lang="ko-KR" altLang="en-US" smtClean="0"/>
              <a:t>로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 smtClean="0"/>
              <a:t>정상 작동하게 되었습니다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이상입니다</a:t>
            </a:r>
            <a:r>
              <a:rPr lang="en-US" altLang="ko-KR" smtClean="0"/>
              <a:t>.</a:t>
            </a:r>
            <a:br>
              <a:rPr lang="en-US" altLang="ko-KR" smtClean="0"/>
            </a:br>
            <a:endParaRPr lang="en-US" altLang="ko-KR" smtClean="0"/>
          </a:p>
        </p:txBody>
      </p:sp>
      <p:sp>
        <p:nvSpPr>
          <p:cNvPr id="27" name="직사각형 26"/>
          <p:cNvSpPr/>
          <p:nvPr/>
        </p:nvSpPr>
        <p:spPr>
          <a:xfrm>
            <a:off x="846706" y="3853344"/>
            <a:ext cx="3802375" cy="92009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572" y="1272562"/>
            <a:ext cx="3196014" cy="83532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939" y="2220585"/>
            <a:ext cx="4732108" cy="198699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8620125" y="1385040"/>
            <a:ext cx="422933" cy="18853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997157" y="2517452"/>
            <a:ext cx="1622968" cy="2153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각형 31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33090" y="3710673"/>
            <a:ext cx="699797" cy="23663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5155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970560" y="1428277"/>
            <a:ext cx="483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4523" y="1349635"/>
            <a:ext cx="11659993" cy="30956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1148" y="1767594"/>
            <a:ext cx="111472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en-US" altLang="ko-KR" smtClean="0"/>
          </a:p>
          <a:p>
            <a:pPr lvl="0" algn="ctr"/>
            <a:endParaRPr lang="en-US" altLang="ko-KR" smtClean="0"/>
          </a:p>
          <a:p>
            <a:pPr lvl="0" algn="ctr"/>
            <a:r>
              <a:rPr lang="ko-KR" altLang="en-US" smtClean="0"/>
              <a:t>지금까지 </a:t>
            </a:r>
            <a:r>
              <a:rPr lang="en-US" altLang="ko-KR" smtClean="0"/>
              <a:t>“</a:t>
            </a:r>
            <a:r>
              <a:rPr lang="ko-KR" altLang="en-US" b="1" smtClean="0"/>
              <a:t>스프링으로 구현한</a:t>
            </a:r>
            <a:r>
              <a:rPr lang="en-US" altLang="ko-KR" b="1" smtClean="0"/>
              <a:t> </a:t>
            </a:r>
            <a:r>
              <a:rPr lang="ko-KR" altLang="en-US" b="1" smtClean="0"/>
              <a:t>쇼핑몰 </a:t>
            </a:r>
            <a:r>
              <a:rPr lang="ko-KR" altLang="en-US" b="1"/>
              <a:t>웹 </a:t>
            </a:r>
            <a:r>
              <a:rPr lang="ko-KR" altLang="en-US" b="1" smtClean="0"/>
              <a:t>개발</a:t>
            </a:r>
            <a:r>
              <a:rPr lang="en-US" altLang="ko-KR" b="1" smtClean="0"/>
              <a:t>”</a:t>
            </a:r>
            <a:r>
              <a:rPr lang="ko-KR" altLang="en-US" smtClean="0"/>
              <a:t>을</a:t>
            </a:r>
            <a:r>
              <a:rPr lang="en-US" altLang="ko-KR" b="1" smtClean="0"/>
              <a:t> </a:t>
            </a:r>
            <a:r>
              <a:rPr lang="ko-KR" altLang="en-US" smtClean="0"/>
              <a:t>봐주신 분들께 감사드리며</a:t>
            </a:r>
            <a:endParaRPr lang="en-US" altLang="ko-KR" smtClean="0"/>
          </a:p>
          <a:p>
            <a:pPr lvl="0" algn="ctr"/>
            <a:endParaRPr lang="en-US" altLang="ko-KR" smtClean="0"/>
          </a:p>
          <a:p>
            <a:pPr algn="ctr"/>
            <a:r>
              <a:rPr lang="en-US" altLang="ko-KR" sz="2400" smtClean="0"/>
              <a:t>PPT</a:t>
            </a:r>
            <a:r>
              <a:rPr lang="ko-KR" altLang="en-US" sz="2400" smtClean="0"/>
              <a:t>를 마치겠습니다</a:t>
            </a:r>
            <a:r>
              <a:rPr lang="en-US" altLang="ko-KR" sz="2400" smtClean="0"/>
              <a:t>.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</p:txBody>
      </p:sp>
      <p:sp>
        <p:nvSpPr>
          <p:cNvPr id="18" name="오각형 17"/>
          <p:cNvSpPr/>
          <p:nvPr/>
        </p:nvSpPr>
        <p:spPr>
          <a:xfrm>
            <a:off x="-18413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871" y="394696"/>
            <a:ext cx="1002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마치며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65183795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8022" y="2927778"/>
            <a:ext cx="3294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/>
              <a:t>감사합니다</a:t>
            </a:r>
            <a:r>
              <a:rPr lang="en-US" altLang="ko-KR" sz="4000" smtClean="0"/>
              <a:t>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1356442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9522851" y="2849583"/>
            <a:ext cx="284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SpringContainer</a:t>
            </a: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45872" y="1308021"/>
            <a:ext cx="11502788" cy="1983934"/>
            <a:chOff x="443235" y="2631655"/>
            <a:chExt cx="11502788" cy="1983934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43235" y="2631655"/>
              <a:ext cx="2009442" cy="19411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600" y="3160226"/>
              <a:ext cx="1261741" cy="1215438"/>
            </a:xfrm>
            <a:prstGeom prst="rect">
              <a:avLst/>
            </a:prstGeom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2861554" y="2648400"/>
              <a:ext cx="3423073" cy="19411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7833" y="3101639"/>
              <a:ext cx="2769353" cy="1214053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6444282" y="2674428"/>
              <a:ext cx="2631987" cy="19411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9407" y="3242818"/>
              <a:ext cx="1610478" cy="1214053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9314036" y="2667725"/>
              <a:ext cx="2631987" cy="19411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6426" y="3319480"/>
              <a:ext cx="1236568" cy="110657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916211" y="2849583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WebServer</a:t>
              </a: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05671" y="2862024"/>
              <a:ext cx="2846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WebApplicationServer</a:t>
              </a: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828" y="2821705"/>
              <a:ext cx="1546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Client</a:t>
              </a:r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2158911" y="3588272"/>
              <a:ext cx="970046" cy="302877"/>
              <a:chOff x="1703500" y="1567219"/>
              <a:chExt cx="509125" cy="169726"/>
            </a:xfrm>
          </p:grpSpPr>
          <p:cxnSp>
            <p:nvCxnSpPr>
              <p:cNvPr id="49" name="직선 화살표 연결선 48"/>
              <p:cNvCxnSpPr/>
              <p:nvPr/>
            </p:nvCxnSpPr>
            <p:spPr>
              <a:xfrm>
                <a:off x="1703500" y="1567219"/>
                <a:ext cx="509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1703501" y="1736945"/>
                <a:ext cx="509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>
              <a:off x="5957468" y="3586369"/>
              <a:ext cx="842112" cy="288420"/>
              <a:chOff x="1703500" y="1567219"/>
              <a:chExt cx="509125" cy="169726"/>
            </a:xfrm>
          </p:grpSpPr>
          <p:cxnSp>
            <p:nvCxnSpPr>
              <p:cNvPr id="52" name="직선 화살표 연결선 51"/>
              <p:cNvCxnSpPr/>
              <p:nvPr/>
            </p:nvCxnSpPr>
            <p:spPr>
              <a:xfrm>
                <a:off x="1703500" y="1567219"/>
                <a:ext cx="509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1703501" y="1736945"/>
                <a:ext cx="509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8843830" y="3586369"/>
              <a:ext cx="796988" cy="257442"/>
              <a:chOff x="1703500" y="1567219"/>
              <a:chExt cx="509125" cy="169726"/>
            </a:xfrm>
          </p:grpSpPr>
          <p:cxnSp>
            <p:nvCxnSpPr>
              <p:cNvPr id="55" name="직선 화살표 연결선 54"/>
              <p:cNvCxnSpPr/>
              <p:nvPr/>
            </p:nvCxnSpPr>
            <p:spPr>
              <a:xfrm>
                <a:off x="1703500" y="1567219"/>
                <a:ext cx="509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H="1">
                <a:off x="1703501" y="1736945"/>
                <a:ext cx="5091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/>
          <p:cNvSpPr txBox="1"/>
          <p:nvPr/>
        </p:nvSpPr>
        <p:spPr>
          <a:xfrm>
            <a:off x="2180017" y="1961856"/>
            <a:ext cx="1197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HttpRequest</a:t>
            </a:r>
            <a:endParaRPr lang="ko-KR" altLang="en-US" sz="1100" b="1"/>
          </a:p>
        </p:txBody>
      </p:sp>
      <p:sp>
        <p:nvSpPr>
          <p:cNvPr id="60" name="TextBox 59"/>
          <p:cNvSpPr txBox="1"/>
          <p:nvPr/>
        </p:nvSpPr>
        <p:spPr>
          <a:xfrm>
            <a:off x="2156358" y="2639334"/>
            <a:ext cx="1124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HttpResponse</a:t>
            </a:r>
            <a:endParaRPr lang="ko-KR" altLang="en-US" sz="1100" b="1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49245" y="3681334"/>
            <a:ext cx="5835383" cy="2770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65729" y="3625400"/>
            <a:ext cx="5582931" cy="2770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71194" y="3839360"/>
            <a:ext cx="54725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&lt;WebServer&gt;</a:t>
            </a:r>
          </a:p>
          <a:p>
            <a:r>
              <a:rPr lang="ko-KR" altLang="en-US" sz="1600" b="1" smtClean="0"/>
              <a:t>정적 </a:t>
            </a:r>
            <a:r>
              <a:rPr lang="ko-KR" altLang="en-US" sz="1600" b="1"/>
              <a:t>데이터 처리 </a:t>
            </a:r>
            <a:r>
              <a:rPr lang="ko-KR" altLang="en-US" sz="1600" b="1" smtClean="0"/>
              <a:t>서버</a:t>
            </a:r>
            <a:endParaRPr lang="en-US" altLang="ko-KR" sz="1600" b="1" smtClean="0"/>
          </a:p>
          <a:p>
            <a:r>
              <a:rPr lang="en-US" altLang="ko-KR" sz="1600" smtClean="0"/>
              <a:t> -</a:t>
            </a:r>
            <a:r>
              <a:rPr lang="ko-KR" altLang="en-US" sz="1600" smtClean="0"/>
              <a:t>이미지</a:t>
            </a:r>
            <a:r>
              <a:rPr lang="en-US" altLang="ko-KR" sz="1600" smtClean="0"/>
              <a:t>,</a:t>
            </a:r>
            <a:r>
              <a:rPr lang="ko-KR" altLang="en-US" sz="1600" smtClean="0"/>
              <a:t> </a:t>
            </a:r>
            <a:r>
              <a:rPr lang="en-US" altLang="ko-KR" sz="1600"/>
              <a:t>html</a:t>
            </a:r>
            <a:r>
              <a:rPr lang="ko-KR" altLang="en-US" sz="1600"/>
              <a:t>파일 같은 리소스만을 제공하는 서버는 웹 서버만 사용하여 빠르고 안정적이게 </a:t>
            </a:r>
            <a:r>
              <a:rPr lang="ko-KR" altLang="en-US" sz="1600" smtClean="0"/>
              <a:t>활용</a:t>
            </a:r>
            <a:endParaRPr lang="en-US" altLang="ko-KR" sz="1600" smtClean="0"/>
          </a:p>
          <a:p>
            <a:endParaRPr lang="en-US" altLang="ko-KR" sz="1600" smtClean="0"/>
          </a:p>
          <a:p>
            <a:r>
              <a:rPr lang="en-US" altLang="ko-KR" sz="1600" smtClean="0"/>
              <a:t>-</a:t>
            </a:r>
            <a:r>
              <a:rPr lang="ko-KR" altLang="en-US" sz="1600" smtClean="0"/>
              <a:t>웹 </a:t>
            </a:r>
            <a:r>
              <a:rPr lang="ko-KR" altLang="en-US" sz="1600"/>
              <a:t>서버와 </a:t>
            </a:r>
            <a:r>
              <a:rPr lang="en-US" altLang="ko-KR" sz="1600"/>
              <a:t>WAS</a:t>
            </a:r>
            <a:r>
              <a:rPr lang="ko-KR" altLang="en-US" sz="1600"/>
              <a:t>를 연동하여 각각의 역할을 분담시켜 요청에 대한 응답을 빠르고 효율적으로 </a:t>
            </a:r>
            <a:r>
              <a:rPr lang="ko-KR" altLang="en-US" sz="1600" smtClean="0"/>
              <a:t>처리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-Apache WebServer</a:t>
            </a:r>
            <a:r>
              <a:rPr lang="ko-KR" altLang="en-US" sz="1600" smtClean="0"/>
              <a:t>는 </a:t>
            </a:r>
            <a:r>
              <a:rPr lang="ko-KR" altLang="en-US" sz="1600"/>
              <a:t>톰캣으로 전달 받은 처리 결과를 사용자에게 </a:t>
            </a:r>
            <a:r>
              <a:rPr lang="ko-KR" altLang="en-US" sz="1600" smtClean="0"/>
              <a:t>전송</a:t>
            </a:r>
            <a:endParaRPr lang="ko-KR" altLang="en-US" sz="1600"/>
          </a:p>
          <a:p>
            <a:r>
              <a:rPr lang="ko-KR" altLang="en-US" smtClean="0"/>
              <a:t> </a:t>
            </a:r>
            <a:endParaRPr lang="ko-KR" altLang="en-US"/>
          </a:p>
        </p:txBody>
      </p:sp>
      <p:cxnSp>
        <p:nvCxnSpPr>
          <p:cNvPr id="66" name="직선 화살표 연결선 65"/>
          <p:cNvCxnSpPr>
            <a:stCxn id="37" idx="2"/>
            <a:endCxn id="61" idx="0"/>
          </p:cNvCxnSpPr>
          <p:nvPr/>
        </p:nvCxnSpPr>
        <p:spPr>
          <a:xfrm flipH="1">
            <a:off x="3366937" y="3265927"/>
            <a:ext cx="1208791" cy="415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710449" y="1552566"/>
            <a:ext cx="188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SpringContainer</a:t>
            </a:r>
            <a:endParaRPr lang="ko-KR" altLang="en-US"/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7803077" y="3306648"/>
            <a:ext cx="1216518" cy="24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436690" y="3851155"/>
            <a:ext cx="55565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&lt;WebApplicationServer&gt;</a:t>
            </a:r>
          </a:p>
          <a:p>
            <a:r>
              <a:rPr lang="ko-KR" altLang="en-US" sz="1600" b="1" smtClean="0"/>
              <a:t>동적 </a:t>
            </a:r>
            <a:r>
              <a:rPr lang="ko-KR" altLang="en-US" sz="1600" b="1"/>
              <a:t>데이터 처리 </a:t>
            </a:r>
            <a:r>
              <a:rPr lang="ko-KR" altLang="en-US" sz="1600" b="1" smtClean="0"/>
              <a:t>서버</a:t>
            </a:r>
            <a:endParaRPr lang="en-US" altLang="ko-KR" sz="1600" b="1" smtClean="0"/>
          </a:p>
          <a:p>
            <a:r>
              <a:rPr lang="en-US" altLang="ko-KR" sz="1600" smtClean="0"/>
              <a:t>-JSP, Servlet</a:t>
            </a:r>
            <a:r>
              <a:rPr lang="ko-KR" altLang="en-US" sz="1600" smtClean="0"/>
              <a:t>구동 </a:t>
            </a:r>
            <a:r>
              <a:rPr lang="ko-KR" altLang="en-US" sz="1600"/>
              <a:t>환경</a:t>
            </a:r>
            <a:r>
              <a:rPr lang="en-US" altLang="ko-KR" sz="1600"/>
              <a:t>(java)</a:t>
            </a:r>
            <a:r>
              <a:rPr lang="ko-KR" altLang="en-US" sz="1600"/>
              <a:t>제공</a:t>
            </a:r>
            <a:r>
              <a:rPr lang="en-US" altLang="ko-KR" sz="1600"/>
              <a:t>, </a:t>
            </a:r>
            <a:r>
              <a:rPr lang="en-US" altLang="ko-KR" sz="1600" smtClean="0"/>
              <a:t>Servlet</a:t>
            </a:r>
            <a:r>
              <a:rPr lang="ko-KR" altLang="en-US" sz="1600" smtClean="0"/>
              <a:t>관리</a:t>
            </a:r>
            <a:endParaRPr lang="en-US" altLang="ko-KR" sz="1600" smtClean="0"/>
          </a:p>
          <a:p>
            <a:pPr marL="285750" indent="-285750">
              <a:buFontTx/>
              <a:buChar char="-"/>
            </a:pPr>
            <a:endParaRPr lang="ko-KR" altLang="en-US" sz="1600"/>
          </a:p>
          <a:p>
            <a:r>
              <a:rPr lang="en-US" altLang="ko-KR" smtClean="0"/>
              <a:t>-</a:t>
            </a:r>
            <a:r>
              <a:rPr lang="en-US" altLang="ko-KR" sz="1600"/>
              <a:t>DB</a:t>
            </a:r>
            <a:r>
              <a:rPr lang="ko-KR" altLang="en-US" sz="1600"/>
              <a:t>로 연결되어 데이터를 주고 받거나 자바등을 </a:t>
            </a:r>
            <a:r>
              <a:rPr lang="ko-KR" altLang="en-US" sz="1600" smtClean="0"/>
              <a:t>통해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ko-KR" altLang="en-US" sz="1600" smtClean="0"/>
              <a:t>데이터 </a:t>
            </a:r>
            <a:r>
              <a:rPr lang="ko-KR" altLang="en-US" sz="1600"/>
              <a:t>조작이 필요한 경우 </a:t>
            </a:r>
            <a:r>
              <a:rPr lang="en-US" altLang="ko-KR" sz="1600"/>
              <a:t>WAS</a:t>
            </a:r>
            <a:r>
              <a:rPr lang="ko-KR" altLang="en-US" sz="1600"/>
              <a:t>를 활용</a:t>
            </a:r>
          </a:p>
          <a:p>
            <a:endParaRPr lang="en-US" altLang="ko-KR" smtClean="0"/>
          </a:p>
          <a:p>
            <a:r>
              <a:rPr lang="en-US" altLang="ko-KR" sz="1600" smtClean="0"/>
              <a:t>-</a:t>
            </a:r>
            <a:r>
              <a:rPr lang="en-US" altLang="ko-KR" sz="1600"/>
              <a:t>Apache JServ </a:t>
            </a:r>
            <a:r>
              <a:rPr lang="en-US" altLang="ko-KR" sz="1600" smtClean="0"/>
              <a:t>Protocol</a:t>
            </a:r>
            <a:r>
              <a:rPr lang="ko-KR" altLang="en-US" sz="1600"/>
              <a:t> </a:t>
            </a:r>
            <a:r>
              <a:rPr lang="en-US" altLang="ko-KR" sz="1600" smtClean="0"/>
              <a:t>port</a:t>
            </a:r>
            <a:r>
              <a:rPr lang="ko-KR" altLang="en-US" sz="1600" smtClean="0"/>
              <a:t>에 접속하여 정보를 주고 받음</a:t>
            </a:r>
            <a:endParaRPr lang="ko-KR" altLang="en-US" sz="1600"/>
          </a:p>
        </p:txBody>
      </p:sp>
      <p:sp>
        <p:nvSpPr>
          <p:cNvPr id="73" name="TextBox 72"/>
          <p:cNvSpPr txBox="1"/>
          <p:nvPr/>
        </p:nvSpPr>
        <p:spPr>
          <a:xfrm>
            <a:off x="6135933" y="1924227"/>
            <a:ext cx="1197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AJP</a:t>
            </a:r>
            <a:endParaRPr lang="ko-KR" altLang="en-US" sz="1100" b="1"/>
          </a:p>
        </p:txBody>
      </p:sp>
      <p:grpSp>
        <p:nvGrpSpPr>
          <p:cNvPr id="78" name="그룹 77"/>
          <p:cNvGrpSpPr/>
          <p:nvPr/>
        </p:nvGrpSpPr>
        <p:grpSpPr>
          <a:xfrm>
            <a:off x="5699479" y="178966"/>
            <a:ext cx="3135541" cy="1088256"/>
            <a:chOff x="4830327" y="194588"/>
            <a:chExt cx="3135541" cy="1088256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4830327" y="194588"/>
              <a:ext cx="3135541" cy="1088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907513" y="201514"/>
              <a:ext cx="305835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smtClean="0"/>
                <a:t>Apache + WAS</a:t>
              </a:r>
              <a:r>
                <a:rPr lang="ko-KR" altLang="en-US" sz="1600" b="1" smtClean="0"/>
                <a:t>의 장점</a:t>
              </a:r>
              <a:endParaRPr lang="en-US" altLang="ko-KR" sz="1600" b="1" smtClean="0"/>
            </a:p>
            <a:p>
              <a:r>
                <a:rPr lang="en-US" altLang="ko-KR" sz="1600" smtClean="0"/>
                <a:t>-</a:t>
              </a:r>
              <a:r>
                <a:rPr lang="ko-KR" altLang="en-US" sz="1600" smtClean="0"/>
                <a:t>서버의 </a:t>
              </a:r>
              <a:r>
                <a:rPr lang="ko-KR" altLang="en-US" sz="1600"/>
                <a:t>전체적인 부하를 </a:t>
              </a:r>
              <a:r>
                <a:rPr lang="ko-KR" altLang="en-US" sz="1600" smtClean="0"/>
                <a:t>분산</a:t>
              </a:r>
              <a:endParaRPr lang="en-US" altLang="ko-KR" sz="1600" smtClean="0"/>
            </a:p>
            <a:p>
              <a:r>
                <a:rPr lang="en-US" altLang="ko-KR" sz="1600" smtClean="0"/>
                <a:t>-</a:t>
              </a:r>
              <a:r>
                <a:rPr lang="ko-KR" altLang="en-US" sz="1600" smtClean="0"/>
                <a:t>속도 향상</a:t>
              </a:r>
              <a:endParaRPr lang="en-US" altLang="ko-KR" sz="1600" smtClean="0"/>
            </a:p>
            <a:p>
              <a:r>
                <a:rPr lang="en-US" altLang="ko-KR" sz="1600" smtClean="0"/>
                <a:t>-Apache </a:t>
              </a:r>
              <a:r>
                <a:rPr lang="en-US" altLang="ko-KR" sz="1600"/>
                <a:t>JServ Protocol</a:t>
              </a:r>
              <a:endParaRPr lang="ko-KR" altLang="en-US" sz="160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45872" y="394696"/>
            <a:ext cx="5330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웹 서버 동작 </a:t>
            </a:r>
            <a:r>
              <a:rPr lang="en-US" altLang="ko-KR" sz="2800" b="1" smtClean="0"/>
              <a:t>1</a:t>
            </a:r>
            <a:endParaRPr lang="ko-KR" altLang="en-US" sz="2800" b="1"/>
          </a:p>
        </p:txBody>
      </p:sp>
      <p:sp>
        <p:nvSpPr>
          <p:cNvPr id="57" name="오각형 56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0806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9594361" y="5405108"/>
            <a:ext cx="2147416" cy="10576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879" y="961081"/>
            <a:ext cx="8547818" cy="31791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10790" y="961081"/>
            <a:ext cx="2548858" cy="395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64647" y="509869"/>
            <a:ext cx="323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 MVC </a:t>
            </a:r>
            <a:r>
              <a:rPr lang="ko-KR" altLang="en-US" smtClean="0"/>
              <a:t>패턴</a:t>
            </a:r>
            <a:endParaRPr lang="en-US" altLang="ko-KR" smtClean="0"/>
          </a:p>
        </p:txBody>
      </p:sp>
      <p:sp>
        <p:nvSpPr>
          <p:cNvPr id="4" name="TextBox 3"/>
          <p:cNvSpPr txBox="1"/>
          <p:nvPr/>
        </p:nvSpPr>
        <p:spPr>
          <a:xfrm>
            <a:off x="9437192" y="2872078"/>
            <a:ext cx="25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Service@transactional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52177" y="3990156"/>
            <a:ext cx="252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 smtClean="0"/>
              <a:t>Repository@CRUD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916579" y="136161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Controller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439710" y="5389910"/>
            <a:ext cx="75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DB</a:t>
            </a:r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320163" y="1116150"/>
            <a:ext cx="1261741" cy="1534560"/>
            <a:chOff x="291443" y="2123332"/>
            <a:chExt cx="1261741" cy="1534560"/>
          </a:xfrm>
        </p:grpSpPr>
        <p:sp>
          <p:nvSpPr>
            <p:cNvPr id="7" name="TextBox 6"/>
            <p:cNvSpPr txBox="1"/>
            <p:nvPr/>
          </p:nvSpPr>
          <p:spPr>
            <a:xfrm>
              <a:off x="490704" y="2123332"/>
              <a:ext cx="843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Client</a:t>
              </a:r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443" y="2442454"/>
              <a:ext cx="1261741" cy="121543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327" y="5704549"/>
            <a:ext cx="1670665" cy="63223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4080" y="1990470"/>
            <a:ext cx="1676634" cy="3524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924" y="4332319"/>
            <a:ext cx="1543265" cy="38105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450" y="3202261"/>
            <a:ext cx="1667108" cy="400106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10571785" y="3636272"/>
            <a:ext cx="2185" cy="294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10571785" y="5002421"/>
            <a:ext cx="2185" cy="294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4009002" y="2380207"/>
            <a:ext cx="0" cy="38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0569600" y="2575122"/>
            <a:ext cx="2185" cy="294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1703649" y="1821607"/>
            <a:ext cx="509125" cy="169726"/>
            <a:chOff x="1703500" y="1567219"/>
            <a:chExt cx="509125" cy="169726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1703500" y="1567219"/>
              <a:ext cx="509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1703501" y="1736945"/>
              <a:ext cx="509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모서리가 둥근 직사각형 50"/>
          <p:cNvSpPr/>
          <p:nvPr/>
        </p:nvSpPr>
        <p:spPr>
          <a:xfrm>
            <a:off x="5513167" y="1609372"/>
            <a:ext cx="2343051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30417" y="2845939"/>
            <a:ext cx="2343051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280586" y="2830938"/>
            <a:ext cx="795054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View</a:t>
            </a:r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375635" y="2845011"/>
            <a:ext cx="1739812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ViewResolver</a:t>
            </a:r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2425678" y="1580924"/>
            <a:ext cx="2343051" cy="663488"/>
            <a:chOff x="2425678" y="1361612"/>
            <a:chExt cx="2343051" cy="66348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425678" y="1361612"/>
              <a:ext cx="2343051" cy="663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95821" y="1537138"/>
              <a:ext cx="215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DispatcherServlet</a:t>
              </a:r>
              <a:endParaRPr lang="ko-KR" altLang="en-US"/>
            </a:p>
          </p:txBody>
        </p:sp>
      </p:grpSp>
      <p:cxnSp>
        <p:nvCxnSpPr>
          <p:cNvPr id="59" name="직선 화살표 연결선 58"/>
          <p:cNvCxnSpPr/>
          <p:nvPr/>
        </p:nvCxnSpPr>
        <p:spPr>
          <a:xfrm>
            <a:off x="8292923" y="1990470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8292923" y="3056744"/>
            <a:ext cx="865909" cy="1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904312" y="1941116"/>
            <a:ext cx="451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4768729" y="2492664"/>
            <a:ext cx="508579" cy="42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760908" y="1728002"/>
            <a:ext cx="201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HandlerMapping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733865" y="2956692"/>
            <a:ext cx="201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ModelAndView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3075640" y="3159663"/>
            <a:ext cx="295631" cy="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V="1">
            <a:off x="2843899" y="2321681"/>
            <a:ext cx="3971" cy="38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847919" y="1584558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</a:t>
            </a:r>
            <a:endParaRPr lang="ko-KR" altLang="en-US" sz="1000"/>
          </a:p>
        </p:txBody>
      </p:sp>
      <p:sp>
        <p:nvSpPr>
          <p:cNvPr id="80" name="TextBox 79"/>
          <p:cNvSpPr txBox="1"/>
          <p:nvPr/>
        </p:nvSpPr>
        <p:spPr>
          <a:xfrm>
            <a:off x="4981633" y="1667249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</a:t>
            </a:r>
            <a:endParaRPr lang="ko-KR" altLang="en-US" sz="1000"/>
          </a:p>
        </p:txBody>
      </p:sp>
      <p:sp>
        <p:nvSpPr>
          <p:cNvPr id="81" name="TextBox 80"/>
          <p:cNvSpPr txBox="1"/>
          <p:nvPr/>
        </p:nvSpPr>
        <p:spPr>
          <a:xfrm>
            <a:off x="8618094" y="1713536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8603882" y="2770037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</a:t>
            </a:r>
            <a:endParaRPr lang="ko-KR" altLang="en-US" sz="1000"/>
          </a:p>
        </p:txBody>
      </p:sp>
      <p:sp>
        <p:nvSpPr>
          <p:cNvPr id="83" name="TextBox 82"/>
          <p:cNvSpPr txBox="1"/>
          <p:nvPr/>
        </p:nvSpPr>
        <p:spPr>
          <a:xfrm>
            <a:off x="5059981" y="2498532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</a:t>
            </a:r>
            <a:endParaRPr lang="ko-KR" altLang="en-US" sz="1000"/>
          </a:p>
        </p:txBody>
      </p:sp>
      <p:sp>
        <p:nvSpPr>
          <p:cNvPr id="84" name="TextBox 83"/>
          <p:cNvSpPr txBox="1"/>
          <p:nvPr/>
        </p:nvSpPr>
        <p:spPr>
          <a:xfrm>
            <a:off x="4038309" y="2438193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</a:t>
            </a:r>
            <a:endParaRPr lang="ko-KR" altLang="en-US" sz="1000"/>
          </a:p>
        </p:txBody>
      </p:sp>
      <p:sp>
        <p:nvSpPr>
          <p:cNvPr id="85" name="TextBox 84"/>
          <p:cNvSpPr txBox="1"/>
          <p:nvPr/>
        </p:nvSpPr>
        <p:spPr>
          <a:xfrm>
            <a:off x="3121384" y="2919740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86" name="TextBox 85"/>
          <p:cNvSpPr txBox="1"/>
          <p:nvPr/>
        </p:nvSpPr>
        <p:spPr>
          <a:xfrm>
            <a:off x="2877176" y="2427943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87" name="TextBox 86"/>
          <p:cNvSpPr txBox="1"/>
          <p:nvPr/>
        </p:nvSpPr>
        <p:spPr>
          <a:xfrm>
            <a:off x="1861282" y="2066646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96879" y="4263727"/>
            <a:ext cx="8547818" cy="2240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91" name="TextBox 90"/>
          <p:cNvSpPr txBox="1"/>
          <p:nvPr/>
        </p:nvSpPr>
        <p:spPr>
          <a:xfrm>
            <a:off x="445873" y="394696"/>
            <a:ext cx="262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웹 서버 동작 </a:t>
            </a:r>
            <a:r>
              <a:rPr lang="en-US" altLang="ko-KR" sz="2800" b="1" smtClean="0"/>
              <a:t>2</a:t>
            </a:r>
            <a:endParaRPr lang="ko-KR" altLang="en-US" sz="2800" b="1"/>
          </a:p>
        </p:txBody>
      </p:sp>
      <p:sp>
        <p:nvSpPr>
          <p:cNvPr id="92" name="TextBox 91"/>
          <p:cNvSpPr txBox="1"/>
          <p:nvPr/>
        </p:nvSpPr>
        <p:spPr>
          <a:xfrm>
            <a:off x="9853909" y="517225"/>
            <a:ext cx="18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Business </a:t>
            </a:r>
            <a:r>
              <a:rPr lang="en-US" altLang="ko-KR" smtClean="0"/>
              <a:t>Logic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661" y="4371701"/>
            <a:ext cx="8372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/>
              <a:t>Client</a:t>
            </a:r>
            <a:r>
              <a:rPr lang="ko-KR" altLang="en-US" sz="1400"/>
              <a:t>가 </a:t>
            </a:r>
            <a:r>
              <a:rPr lang="en-US" altLang="ko-KR" sz="1400" err="1"/>
              <a:t>DispatcherServlet</a:t>
            </a:r>
            <a:r>
              <a:rPr lang="ko-KR" altLang="en-US" sz="1400"/>
              <a:t>에 </a:t>
            </a:r>
            <a:r>
              <a:rPr lang="en-US" altLang="ko-KR" sz="1400"/>
              <a:t>URL</a:t>
            </a:r>
            <a:r>
              <a:rPr lang="ko-KR" altLang="en-US" sz="1400"/>
              <a:t>로 접근하여 정보를 요청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 err="1"/>
              <a:t>HandlerMapping</a:t>
            </a:r>
            <a:r>
              <a:rPr lang="ko-KR" altLang="en-US" sz="1400"/>
              <a:t>에 </a:t>
            </a:r>
            <a:r>
              <a:rPr lang="ko-KR" altLang="en-US" sz="1400" err="1"/>
              <a:t>매핑된</a:t>
            </a:r>
            <a:r>
              <a:rPr lang="ko-KR" altLang="en-US" sz="1400"/>
              <a:t> 컨트롤러가 있는지 요청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ko-KR" altLang="en-US" sz="1400" err="1"/>
              <a:t>매핑된</a:t>
            </a:r>
            <a:r>
              <a:rPr lang="ko-KR" altLang="en-US" sz="1400"/>
              <a:t> 컨트롤러에 대해 처리를 요청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ko-KR" altLang="en-US" sz="1400"/>
              <a:t>컨트롤러가 클라이언트의 요청을 처리한 결과와 </a:t>
            </a:r>
            <a:r>
              <a:rPr lang="en-US" altLang="ko-KR" sz="1400"/>
              <a:t>View </a:t>
            </a:r>
            <a:r>
              <a:rPr lang="ko-KR" altLang="en-US" sz="1400"/>
              <a:t>이름을 </a:t>
            </a:r>
            <a:r>
              <a:rPr lang="en-US" altLang="ko-KR" sz="1400" err="1"/>
              <a:t>ModelAndView</a:t>
            </a:r>
            <a:r>
              <a:rPr lang="ko-KR" altLang="en-US" sz="1400"/>
              <a:t>에 </a:t>
            </a:r>
            <a:r>
              <a:rPr lang="ko-KR" altLang="en-US" sz="1400" smtClean="0"/>
              <a:t>저장</a:t>
            </a:r>
            <a:endParaRPr lang="en-US" altLang="ko-KR" sz="1400" smtClean="0"/>
          </a:p>
          <a:p>
            <a:pPr marL="342900" indent="-342900">
              <a:buAutoNum type="arabicPeriod"/>
            </a:pPr>
            <a:r>
              <a:rPr lang="ko-KR" altLang="en-US" sz="1400" smtClean="0"/>
              <a:t>저장된 결과를 </a:t>
            </a:r>
            <a:r>
              <a:rPr lang="en-US" altLang="ko-KR" sz="1400" smtClean="0"/>
              <a:t>Dispatcher</a:t>
            </a:r>
            <a:r>
              <a:rPr lang="ko-KR" altLang="en-US" sz="1400"/>
              <a:t>로 보냄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Dispatcher</a:t>
            </a:r>
            <a:r>
              <a:rPr lang="ko-KR" altLang="en-US" sz="1400"/>
              <a:t>에서는 컨트롤러에서 보내온 </a:t>
            </a:r>
            <a:r>
              <a:rPr lang="en-US" altLang="ko-KR" sz="1400"/>
              <a:t>View</a:t>
            </a:r>
            <a:r>
              <a:rPr lang="ko-KR" altLang="en-US" sz="1400"/>
              <a:t>이름을 </a:t>
            </a:r>
            <a:r>
              <a:rPr lang="en-US" altLang="ko-KR" sz="1400" err="1"/>
              <a:t>ViewResolver</a:t>
            </a:r>
            <a:r>
              <a:rPr lang="ko-KR" altLang="en-US" sz="1400"/>
              <a:t>로 보내 해당 </a:t>
            </a:r>
            <a:r>
              <a:rPr lang="en-US" altLang="ko-KR" sz="1400"/>
              <a:t>View</a:t>
            </a:r>
            <a:r>
              <a:rPr lang="ko-KR" altLang="en-US" sz="1400"/>
              <a:t>를 요청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 err="1"/>
              <a:t>ViewResolver</a:t>
            </a:r>
            <a:r>
              <a:rPr lang="ko-KR" altLang="en-US" sz="1400"/>
              <a:t>는 요청한 </a:t>
            </a:r>
            <a:r>
              <a:rPr lang="en-US" altLang="ko-KR" sz="1400"/>
              <a:t>View</a:t>
            </a:r>
            <a:r>
              <a:rPr lang="ko-KR" altLang="en-US" sz="1400"/>
              <a:t>를 보냄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View</a:t>
            </a:r>
            <a:r>
              <a:rPr lang="ko-KR" altLang="en-US" sz="1400"/>
              <a:t>의 처리 결과를 </a:t>
            </a:r>
            <a:r>
              <a:rPr lang="en-US" altLang="ko-KR" sz="1400"/>
              <a:t>Dispatcher</a:t>
            </a:r>
            <a:r>
              <a:rPr lang="ko-KR" altLang="en-US" sz="1400"/>
              <a:t>로 보냄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Dispatcher</a:t>
            </a:r>
            <a:r>
              <a:rPr lang="ko-KR" altLang="en-US" sz="1400"/>
              <a:t>의 최종적인 결과를 브라우저로 전송</a:t>
            </a:r>
            <a:endParaRPr lang="en-US" altLang="ko-KR" sz="1400"/>
          </a:p>
        </p:txBody>
      </p:sp>
      <p:sp>
        <p:nvSpPr>
          <p:cNvPr id="90" name="오각형 89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064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96879" y="961081"/>
            <a:ext cx="8547818" cy="31791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64647" y="509869"/>
            <a:ext cx="323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Spring MCV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320163" y="1116150"/>
            <a:ext cx="1261741" cy="1534560"/>
            <a:chOff x="291443" y="2123332"/>
            <a:chExt cx="1261741" cy="1534560"/>
          </a:xfrm>
        </p:grpSpPr>
        <p:sp>
          <p:nvSpPr>
            <p:cNvPr id="7" name="TextBox 6"/>
            <p:cNvSpPr txBox="1"/>
            <p:nvPr/>
          </p:nvSpPr>
          <p:spPr>
            <a:xfrm>
              <a:off x="490704" y="2123332"/>
              <a:ext cx="843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Client</a:t>
              </a:r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443" y="2442454"/>
              <a:ext cx="1261741" cy="1215438"/>
            </a:xfrm>
            <a:prstGeom prst="rect">
              <a:avLst/>
            </a:prstGeom>
          </p:spPr>
        </p:pic>
      </p:grpSp>
      <p:cxnSp>
        <p:nvCxnSpPr>
          <p:cNvPr id="35" name="직선 화살표 연결선 34"/>
          <p:cNvCxnSpPr/>
          <p:nvPr/>
        </p:nvCxnSpPr>
        <p:spPr>
          <a:xfrm>
            <a:off x="4009002" y="2380207"/>
            <a:ext cx="0" cy="38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1703649" y="1821607"/>
            <a:ext cx="509125" cy="169726"/>
            <a:chOff x="1703500" y="1567219"/>
            <a:chExt cx="509125" cy="169726"/>
          </a:xfrm>
        </p:grpSpPr>
        <p:cxnSp>
          <p:nvCxnSpPr>
            <p:cNvPr id="41" name="직선 화살표 연결선 40"/>
            <p:cNvCxnSpPr/>
            <p:nvPr/>
          </p:nvCxnSpPr>
          <p:spPr>
            <a:xfrm>
              <a:off x="1703500" y="1567219"/>
              <a:ext cx="509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flipH="1">
              <a:off x="1703501" y="1736945"/>
              <a:ext cx="509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모서리가 둥근 직사각형 50"/>
          <p:cNvSpPr/>
          <p:nvPr/>
        </p:nvSpPr>
        <p:spPr>
          <a:xfrm>
            <a:off x="5513167" y="1609372"/>
            <a:ext cx="2343051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30417" y="2845939"/>
            <a:ext cx="2343051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280586" y="2830938"/>
            <a:ext cx="795054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View</a:t>
            </a:r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375635" y="2845011"/>
            <a:ext cx="1739812" cy="663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ViewResolver</a:t>
            </a:r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2425678" y="1580924"/>
            <a:ext cx="2343051" cy="663488"/>
            <a:chOff x="2425678" y="1361612"/>
            <a:chExt cx="2343051" cy="66348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425678" y="1361612"/>
              <a:ext cx="2343051" cy="663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95821" y="1537138"/>
              <a:ext cx="2152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DispatcherServlet</a:t>
              </a:r>
              <a:endParaRPr lang="ko-KR" altLang="en-US"/>
            </a:p>
          </p:txBody>
        </p:sp>
      </p:grpSp>
      <p:cxnSp>
        <p:nvCxnSpPr>
          <p:cNvPr id="59" name="직선 화살표 연결선 58"/>
          <p:cNvCxnSpPr/>
          <p:nvPr/>
        </p:nvCxnSpPr>
        <p:spPr>
          <a:xfrm>
            <a:off x="8292923" y="1990470"/>
            <a:ext cx="865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8292923" y="3056744"/>
            <a:ext cx="865909" cy="1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904312" y="1941116"/>
            <a:ext cx="451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H="1" flipV="1">
            <a:off x="4768729" y="2492664"/>
            <a:ext cx="508579" cy="42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760908" y="1728002"/>
            <a:ext cx="201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HandlerMapping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733865" y="2956692"/>
            <a:ext cx="201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ModelAndView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3075640" y="3159663"/>
            <a:ext cx="295631" cy="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V="1">
            <a:off x="2841431" y="2322570"/>
            <a:ext cx="3971" cy="384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847919" y="1584558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</a:t>
            </a:r>
            <a:endParaRPr lang="ko-KR" altLang="en-US" sz="1000"/>
          </a:p>
        </p:txBody>
      </p:sp>
      <p:sp>
        <p:nvSpPr>
          <p:cNvPr id="80" name="TextBox 79"/>
          <p:cNvSpPr txBox="1"/>
          <p:nvPr/>
        </p:nvSpPr>
        <p:spPr>
          <a:xfrm>
            <a:off x="4981633" y="1667249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2</a:t>
            </a:r>
            <a:endParaRPr lang="ko-KR" altLang="en-US" sz="1000"/>
          </a:p>
        </p:txBody>
      </p:sp>
      <p:sp>
        <p:nvSpPr>
          <p:cNvPr id="81" name="TextBox 80"/>
          <p:cNvSpPr txBox="1"/>
          <p:nvPr/>
        </p:nvSpPr>
        <p:spPr>
          <a:xfrm>
            <a:off x="8618094" y="1713536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82" name="TextBox 81"/>
          <p:cNvSpPr txBox="1"/>
          <p:nvPr/>
        </p:nvSpPr>
        <p:spPr>
          <a:xfrm>
            <a:off x="8603882" y="2770037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4</a:t>
            </a:r>
            <a:endParaRPr lang="ko-KR" altLang="en-US" sz="1000"/>
          </a:p>
        </p:txBody>
      </p:sp>
      <p:sp>
        <p:nvSpPr>
          <p:cNvPr id="83" name="TextBox 82"/>
          <p:cNvSpPr txBox="1"/>
          <p:nvPr/>
        </p:nvSpPr>
        <p:spPr>
          <a:xfrm>
            <a:off x="5059981" y="2498532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5</a:t>
            </a:r>
            <a:endParaRPr lang="ko-KR" altLang="en-US" sz="1000"/>
          </a:p>
        </p:txBody>
      </p:sp>
      <p:sp>
        <p:nvSpPr>
          <p:cNvPr id="84" name="TextBox 83"/>
          <p:cNvSpPr txBox="1"/>
          <p:nvPr/>
        </p:nvSpPr>
        <p:spPr>
          <a:xfrm>
            <a:off x="4038309" y="2438193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6</a:t>
            </a:r>
            <a:endParaRPr lang="ko-KR" altLang="en-US" sz="1000"/>
          </a:p>
        </p:txBody>
      </p:sp>
      <p:sp>
        <p:nvSpPr>
          <p:cNvPr id="85" name="TextBox 84"/>
          <p:cNvSpPr txBox="1"/>
          <p:nvPr/>
        </p:nvSpPr>
        <p:spPr>
          <a:xfrm>
            <a:off x="3121384" y="2919740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86" name="TextBox 85"/>
          <p:cNvSpPr txBox="1"/>
          <p:nvPr/>
        </p:nvSpPr>
        <p:spPr>
          <a:xfrm>
            <a:off x="2848841" y="2454507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87" name="TextBox 86"/>
          <p:cNvSpPr txBox="1"/>
          <p:nvPr/>
        </p:nvSpPr>
        <p:spPr>
          <a:xfrm>
            <a:off x="1861282" y="2066646"/>
            <a:ext cx="249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96879" y="4263727"/>
            <a:ext cx="8547818" cy="22400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smtClean="0"/>
          </a:p>
        </p:txBody>
      </p:sp>
      <p:sp>
        <p:nvSpPr>
          <p:cNvPr id="91" name="TextBox 90"/>
          <p:cNvSpPr txBox="1"/>
          <p:nvPr/>
        </p:nvSpPr>
        <p:spPr>
          <a:xfrm>
            <a:off x="445873" y="394696"/>
            <a:ext cx="2629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웹 서버 동작 </a:t>
            </a:r>
            <a:r>
              <a:rPr lang="en-US" altLang="ko-KR" sz="2800" b="1"/>
              <a:t>3</a:t>
            </a:r>
            <a:endParaRPr lang="ko-KR" altLang="en-US" sz="2800" b="1"/>
          </a:p>
        </p:txBody>
      </p:sp>
      <p:grpSp>
        <p:nvGrpSpPr>
          <p:cNvPr id="2" name="그룹 1"/>
          <p:cNvGrpSpPr/>
          <p:nvPr/>
        </p:nvGrpSpPr>
        <p:grpSpPr>
          <a:xfrm>
            <a:off x="9410790" y="517225"/>
            <a:ext cx="2783917" cy="5945528"/>
            <a:chOff x="9410790" y="517225"/>
            <a:chExt cx="2783917" cy="5945528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9594361" y="5405108"/>
              <a:ext cx="2147416" cy="10576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410790" y="961081"/>
              <a:ext cx="2548858" cy="39500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539173" y="2617425"/>
              <a:ext cx="2551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Service@transactional</a:t>
              </a: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65797" y="3950555"/>
              <a:ext cx="252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 smtClean="0"/>
                <a:t>Repository@CRUD</a:t>
              </a: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0059" y="1233695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Controller</a:t>
              </a: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9710" y="5389910"/>
              <a:ext cx="75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DB</a:t>
              </a:r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4327" y="5704549"/>
              <a:ext cx="1670665" cy="632239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3909" y="1724361"/>
              <a:ext cx="1676634" cy="35247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5491" y="4320181"/>
              <a:ext cx="1543265" cy="38105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5098" y="3078057"/>
              <a:ext cx="1667108" cy="400106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/>
            <p:nvPr/>
          </p:nvCxnSpPr>
          <p:spPr>
            <a:xfrm flipV="1">
              <a:off x="10623176" y="3622219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V="1">
              <a:off x="10621641" y="5002421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V="1">
              <a:off x="10633155" y="2205862"/>
              <a:ext cx="2185" cy="2944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853909" y="517225"/>
              <a:ext cx="1858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Business </a:t>
              </a:r>
              <a:r>
                <a:rPr lang="en-US" altLang="ko-KR" smtClean="0"/>
                <a:t>Logic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5873" y="4490955"/>
            <a:ext cx="7519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MVC</a:t>
            </a:r>
            <a:r>
              <a:rPr lang="ko-KR" altLang="en-US" b="1" smtClean="0"/>
              <a:t>패턴을 </a:t>
            </a:r>
            <a:r>
              <a:rPr lang="ko-KR" altLang="en-US" b="1" err="1" smtClean="0"/>
              <a:t>사용해야하는</a:t>
            </a:r>
            <a:r>
              <a:rPr lang="ko-KR" altLang="en-US" b="1" smtClean="0"/>
              <a:t> 이유</a:t>
            </a:r>
            <a:endParaRPr lang="en-US" altLang="ko-KR" b="1" smtClean="0"/>
          </a:p>
          <a:p>
            <a:r>
              <a:rPr lang="en-US" altLang="ko-KR" smtClean="0"/>
              <a:t>-Business Logic</a:t>
            </a:r>
            <a:r>
              <a:rPr lang="ko-KR" altLang="en-US" smtClean="0"/>
              <a:t>과 </a:t>
            </a:r>
            <a:r>
              <a:rPr lang="en-US" altLang="ko-KR" smtClean="0"/>
              <a:t>UI</a:t>
            </a:r>
            <a:r>
              <a:rPr lang="ko-KR" altLang="en-US" err="1" smtClean="0"/>
              <a:t>로직을</a:t>
            </a:r>
            <a:r>
              <a:rPr lang="ko-KR" altLang="en-US" smtClean="0"/>
              <a:t> 분리하여 유지보수를 독립적으로 수행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보수성</a:t>
            </a:r>
            <a:r>
              <a:rPr lang="en-US" altLang="ko-KR" smtClean="0"/>
              <a:t>,</a:t>
            </a:r>
            <a:r>
              <a:rPr lang="ko-KR" altLang="en-US" smtClean="0"/>
              <a:t>유연성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ko-KR" altLang="en-US" err="1" smtClean="0"/>
              <a:t>확장성을</a:t>
            </a:r>
            <a:r>
              <a:rPr lang="ko-KR" altLang="en-US" smtClean="0"/>
              <a:t> 보장해서 중복 코딩 문제 완화 </a:t>
            </a:r>
            <a:endParaRPr lang="en-US" altLang="ko-KR" smtClean="0"/>
          </a:p>
          <a:p>
            <a:r>
              <a:rPr lang="en-US" altLang="ko-KR" smtClean="0"/>
              <a:t>-</a:t>
            </a:r>
            <a:r>
              <a:rPr lang="ko-KR" altLang="en-US" smtClean="0"/>
              <a:t>쉽고 빠르게 개발 가능</a:t>
            </a:r>
            <a:endParaRPr lang="ko-KR" altLang="en-US"/>
          </a:p>
        </p:txBody>
      </p:sp>
      <p:sp>
        <p:nvSpPr>
          <p:cNvPr id="90" name="오각형 89"/>
          <p:cNvSpPr/>
          <p:nvPr/>
        </p:nvSpPr>
        <p:spPr>
          <a:xfrm>
            <a:off x="0" y="394696"/>
            <a:ext cx="445872" cy="52322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639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15527</TotalTime>
  <Words>3071</Words>
  <Application>Microsoft Office PowerPoint</Application>
  <PresentationFormat>와이드스크린</PresentationFormat>
  <Paragraphs>920</Paragraphs>
  <Slides>69</Slides>
  <Notes>58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HY견고딕</vt:lpstr>
      <vt:lpstr>微软雅黑</vt:lpstr>
      <vt:lpstr>Montserrat SemiBold</vt:lpstr>
      <vt:lpstr>宋体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MG J</cp:lastModifiedBy>
  <cp:revision>470</cp:revision>
  <dcterms:created xsi:type="dcterms:W3CDTF">2022-09-29T11:14:24Z</dcterms:created>
  <dcterms:modified xsi:type="dcterms:W3CDTF">2022-11-10T03:52:18Z</dcterms:modified>
</cp:coreProperties>
</file>